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wmf" ContentType="image/x-wmf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306" r:id="rId10"/>
    <p:sldId id="297" r:id="rId11"/>
    <p:sldId id="264" r:id="rId12"/>
    <p:sldId id="265" r:id="rId13"/>
    <p:sldId id="303" r:id="rId14"/>
    <p:sldId id="307" r:id="rId15"/>
    <p:sldId id="308" r:id="rId16"/>
    <p:sldId id="309" r:id="rId17"/>
    <p:sldId id="310" r:id="rId18"/>
    <p:sldId id="311" r:id="rId19"/>
    <p:sldId id="313" r:id="rId20"/>
    <p:sldId id="312" r:id="rId21"/>
    <p:sldId id="314" r:id="rId22"/>
    <p:sldId id="305" r:id="rId23"/>
    <p:sldId id="315" r:id="rId24"/>
    <p:sldId id="269" r:id="rId25"/>
    <p:sldId id="270" r:id="rId26"/>
    <p:sldId id="271" r:id="rId27"/>
    <p:sldId id="272" r:id="rId28"/>
    <p:sldId id="329" r:id="rId29"/>
    <p:sldId id="322" r:id="rId30"/>
    <p:sldId id="323" r:id="rId31"/>
    <p:sldId id="319" r:id="rId32"/>
    <p:sldId id="276" r:id="rId33"/>
    <p:sldId id="330" r:id="rId34"/>
    <p:sldId id="327" r:id="rId35"/>
    <p:sldId id="331" r:id="rId36"/>
    <p:sldId id="278" r:id="rId37"/>
    <p:sldId id="333" r:id="rId38"/>
    <p:sldId id="332" r:id="rId39"/>
    <p:sldId id="279" r:id="rId40"/>
    <p:sldId id="280" r:id="rId41"/>
    <p:sldId id="282" r:id="rId42"/>
    <p:sldId id="283" r:id="rId43"/>
    <p:sldId id="284" r:id="rId44"/>
    <p:sldId id="285" r:id="rId45"/>
    <p:sldId id="334" r:id="rId46"/>
    <p:sldId id="286" r:id="rId47"/>
    <p:sldId id="287" r:id="rId48"/>
    <p:sldId id="288" r:id="rId49"/>
    <p:sldId id="289" r:id="rId50"/>
    <p:sldId id="290" r:id="rId51"/>
    <p:sldId id="291" r:id="rId52"/>
    <p:sldId id="292" r:id="rId53"/>
    <p:sldId id="293" r:id="rId54"/>
    <p:sldId id="294" r:id="rId55"/>
    <p:sldId id="295" r:id="rId56"/>
  </p:sldIdLst>
  <p:sldSz cx="9144000" cy="6858000" type="screen4x3"/>
  <p:notesSz cx="6858000" cy="9144000"/>
  <p:custDataLst>
    <p:tags r:id="rId6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howGuides="1">
      <p:cViewPr varScale="1">
        <p:scale>
          <a:sx n="82" d="100"/>
          <a:sy n="82" d="100"/>
        </p:scale>
        <p:origin x="1474" y="5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0" Type="http://schemas.openxmlformats.org/officeDocument/2006/relationships/tags" Target="tags/tag1.xml"/><Relationship Id="rId6" Type="http://schemas.openxmlformats.org/officeDocument/2006/relationships/slide" Target="slides/slide4.xml"/><Relationship Id="rId59" Type="http://schemas.openxmlformats.org/officeDocument/2006/relationships/tableStyles" Target="tableStyles.xml"/><Relationship Id="rId58" Type="http://schemas.openxmlformats.org/officeDocument/2006/relationships/viewProps" Target="viewProps.xml"/><Relationship Id="rId57" Type="http://schemas.openxmlformats.org/officeDocument/2006/relationships/presProps" Target="presProps.xml"/><Relationship Id="rId56" Type="http://schemas.openxmlformats.org/officeDocument/2006/relationships/slide" Target="slides/slide54.xml"/><Relationship Id="rId55" Type="http://schemas.openxmlformats.org/officeDocument/2006/relationships/slide" Target="slides/slide53.xml"/><Relationship Id="rId54" Type="http://schemas.openxmlformats.org/officeDocument/2006/relationships/slide" Target="slides/slide52.xml"/><Relationship Id="rId53" Type="http://schemas.openxmlformats.org/officeDocument/2006/relationships/slide" Target="slides/slide51.xml"/><Relationship Id="rId52" Type="http://schemas.openxmlformats.org/officeDocument/2006/relationships/slide" Target="slides/slide50.xml"/><Relationship Id="rId51" Type="http://schemas.openxmlformats.org/officeDocument/2006/relationships/slide" Target="slides/slide49.xml"/><Relationship Id="rId50" Type="http://schemas.openxmlformats.org/officeDocument/2006/relationships/slide" Target="slides/slide48.xml"/><Relationship Id="rId5" Type="http://schemas.openxmlformats.org/officeDocument/2006/relationships/slide" Target="slides/slide3.xml"/><Relationship Id="rId49" Type="http://schemas.openxmlformats.org/officeDocument/2006/relationships/slide" Target="slides/slide47.xml"/><Relationship Id="rId48" Type="http://schemas.openxmlformats.org/officeDocument/2006/relationships/slide" Target="slides/slide46.xml"/><Relationship Id="rId47" Type="http://schemas.openxmlformats.org/officeDocument/2006/relationships/slide" Target="slides/slide45.xml"/><Relationship Id="rId46" Type="http://schemas.openxmlformats.org/officeDocument/2006/relationships/slide" Target="slides/slide44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2" Type="http://schemas.openxmlformats.org/officeDocument/2006/relationships/image" Target="../media/image8.wmf"/><Relationship Id="rId1" Type="http://schemas.openxmlformats.org/officeDocument/2006/relationships/image" Target="../media/image7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5.wmf"/><Relationship Id="rId1" Type="http://schemas.openxmlformats.org/officeDocument/2006/relationships/image" Target="../media/image14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4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A1A79-2D86-4C6E-B488-983D6DF1843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65A3E-1AE1-48FE-A3B5-E142BB2B5C2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A1A79-2D86-4C6E-B488-983D6DF1843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65A3E-1AE1-48FE-A3B5-E142BB2B5C2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A1A79-2D86-4C6E-B488-983D6DF1843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65A3E-1AE1-48FE-A3B5-E142BB2B5C2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A1A79-2D86-4C6E-B488-983D6DF1843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65A3E-1AE1-48FE-A3B5-E142BB2B5C2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A1A79-2D86-4C6E-B488-983D6DF1843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65A3E-1AE1-48FE-A3B5-E142BB2B5C2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A1A79-2D86-4C6E-B488-983D6DF18438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65A3E-1AE1-48FE-A3B5-E142BB2B5C2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A1A79-2D86-4C6E-B488-983D6DF18438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65A3E-1AE1-48FE-A3B5-E142BB2B5C2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A1A79-2D86-4C6E-B488-983D6DF1843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65A3E-1AE1-48FE-A3B5-E142BB2B5C2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A1A79-2D86-4C6E-B488-983D6DF18438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65A3E-1AE1-48FE-A3B5-E142BB2B5C2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A1A79-2D86-4C6E-B488-983D6DF18438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65A3E-1AE1-48FE-A3B5-E142BB2B5C2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A1A79-2D86-4C6E-B488-983D6DF18438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65A3E-1AE1-48FE-A3B5-E142BB2B5C2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7A1A79-2D86-4C6E-B488-983D6DF1843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365A3E-1AE1-48FE-A3B5-E142BB2B5C25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3.v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15.wmf"/><Relationship Id="rId4" Type="http://schemas.openxmlformats.org/officeDocument/2006/relationships/oleObject" Target="../embeddings/oleObject6.bin"/><Relationship Id="rId3" Type="http://schemas.openxmlformats.org/officeDocument/2006/relationships/image" Target="../media/image14.wmf"/><Relationship Id="rId2" Type="http://schemas.openxmlformats.org/officeDocument/2006/relationships/oleObject" Target="../embeddings/oleObject5.bin"/><Relationship Id="rId1" Type="http://schemas.openxmlformats.org/officeDocument/2006/relationships/image" Target="../media/image13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6.jpe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image" Target="../media/image25.jpeg"/><Relationship Id="rId8" Type="http://schemas.openxmlformats.org/officeDocument/2006/relationships/image" Target="../media/image24.jpeg"/><Relationship Id="rId7" Type="http://schemas.openxmlformats.org/officeDocument/2006/relationships/image" Target="../media/image23.jpeg"/><Relationship Id="rId6" Type="http://schemas.openxmlformats.org/officeDocument/2006/relationships/image" Target="../media/image22.jpeg"/><Relationship Id="rId5" Type="http://schemas.openxmlformats.org/officeDocument/2006/relationships/image" Target="../media/image21.jpeg"/><Relationship Id="rId4" Type="http://schemas.openxmlformats.org/officeDocument/2006/relationships/image" Target="../media/image20.jpeg"/><Relationship Id="rId36" Type="http://schemas.openxmlformats.org/officeDocument/2006/relationships/slideLayout" Target="../slideLayouts/slideLayout7.xml"/><Relationship Id="rId35" Type="http://schemas.openxmlformats.org/officeDocument/2006/relationships/image" Target="../media/image51.jpeg"/><Relationship Id="rId34" Type="http://schemas.openxmlformats.org/officeDocument/2006/relationships/image" Target="../media/image50.jpeg"/><Relationship Id="rId33" Type="http://schemas.openxmlformats.org/officeDocument/2006/relationships/image" Target="../media/image49.jpeg"/><Relationship Id="rId32" Type="http://schemas.openxmlformats.org/officeDocument/2006/relationships/image" Target="../media/image48.jpeg"/><Relationship Id="rId31" Type="http://schemas.openxmlformats.org/officeDocument/2006/relationships/image" Target="../media/image47.jpeg"/><Relationship Id="rId30" Type="http://schemas.openxmlformats.org/officeDocument/2006/relationships/image" Target="../media/image46.jpeg"/><Relationship Id="rId3" Type="http://schemas.openxmlformats.org/officeDocument/2006/relationships/image" Target="../media/image19.jpeg"/><Relationship Id="rId29" Type="http://schemas.openxmlformats.org/officeDocument/2006/relationships/image" Target="../media/image45.jpeg"/><Relationship Id="rId28" Type="http://schemas.openxmlformats.org/officeDocument/2006/relationships/image" Target="../media/image44.jpeg"/><Relationship Id="rId27" Type="http://schemas.openxmlformats.org/officeDocument/2006/relationships/image" Target="../media/image43.jpeg"/><Relationship Id="rId26" Type="http://schemas.openxmlformats.org/officeDocument/2006/relationships/image" Target="../media/image42.jpeg"/><Relationship Id="rId25" Type="http://schemas.openxmlformats.org/officeDocument/2006/relationships/image" Target="../media/image41.jpeg"/><Relationship Id="rId24" Type="http://schemas.openxmlformats.org/officeDocument/2006/relationships/image" Target="../media/image40.jpeg"/><Relationship Id="rId23" Type="http://schemas.openxmlformats.org/officeDocument/2006/relationships/image" Target="../media/image39.jpeg"/><Relationship Id="rId22" Type="http://schemas.openxmlformats.org/officeDocument/2006/relationships/image" Target="../media/image38.jpeg"/><Relationship Id="rId21" Type="http://schemas.openxmlformats.org/officeDocument/2006/relationships/image" Target="../media/image37.jpeg"/><Relationship Id="rId20" Type="http://schemas.openxmlformats.org/officeDocument/2006/relationships/image" Target="../media/image36.jpeg"/><Relationship Id="rId2" Type="http://schemas.openxmlformats.org/officeDocument/2006/relationships/image" Target="../media/image18.jpeg"/><Relationship Id="rId19" Type="http://schemas.openxmlformats.org/officeDocument/2006/relationships/image" Target="../media/image35.jpeg"/><Relationship Id="rId18" Type="http://schemas.openxmlformats.org/officeDocument/2006/relationships/image" Target="../media/image34.jpeg"/><Relationship Id="rId17" Type="http://schemas.openxmlformats.org/officeDocument/2006/relationships/image" Target="../media/image33.jpeg"/><Relationship Id="rId16" Type="http://schemas.openxmlformats.org/officeDocument/2006/relationships/image" Target="../media/image32.jpeg"/><Relationship Id="rId15" Type="http://schemas.openxmlformats.org/officeDocument/2006/relationships/image" Target="../media/image31.jpeg"/><Relationship Id="rId14" Type="http://schemas.openxmlformats.org/officeDocument/2006/relationships/image" Target="../media/image30.jpeg"/><Relationship Id="rId13" Type="http://schemas.openxmlformats.org/officeDocument/2006/relationships/image" Target="../media/image29.jpeg"/><Relationship Id="rId12" Type="http://schemas.openxmlformats.org/officeDocument/2006/relationships/image" Target="../media/image28.jpeg"/><Relationship Id="rId11" Type="http://schemas.openxmlformats.org/officeDocument/2006/relationships/image" Target="../media/image27.jpeg"/><Relationship Id="rId10" Type="http://schemas.openxmlformats.org/officeDocument/2006/relationships/image" Target="../media/image26.jpeg"/><Relationship Id="rId1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.jpeg"/><Relationship Id="rId1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62.jpeg"/><Relationship Id="rId1" Type="http://schemas.openxmlformats.org/officeDocument/2006/relationships/image" Target="../media/image61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64.jpeg"/><Relationship Id="rId1" Type="http://schemas.openxmlformats.org/officeDocument/2006/relationships/image" Target="../media/image63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5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67.jpeg"/><Relationship Id="rId1" Type="http://schemas.openxmlformats.org/officeDocument/2006/relationships/image" Target="../media/image66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70.png"/><Relationship Id="rId1" Type="http://schemas.openxmlformats.org/officeDocument/2006/relationships/image" Target="../media/image6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72.png"/><Relationship Id="rId1" Type="http://schemas.openxmlformats.org/officeDocument/2006/relationships/image" Target="../media/image7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jpeg"/></Relationships>
</file>

<file path=ppt/slides/_rels/slide30.xml.rels><?xml version="1.0" encoding="UTF-8" standalone="yes"?>
<Relationships xmlns="http://schemas.openxmlformats.org/package/2006/relationships"><Relationship Id="rId9" Type="http://schemas.openxmlformats.org/officeDocument/2006/relationships/image" Target="../media/image81.jpeg"/><Relationship Id="rId8" Type="http://schemas.openxmlformats.org/officeDocument/2006/relationships/image" Target="../media/image80.jpeg"/><Relationship Id="rId7" Type="http://schemas.openxmlformats.org/officeDocument/2006/relationships/image" Target="../media/image79.jpeg"/><Relationship Id="rId6" Type="http://schemas.openxmlformats.org/officeDocument/2006/relationships/image" Target="../media/image78.jpeg"/><Relationship Id="rId5" Type="http://schemas.openxmlformats.org/officeDocument/2006/relationships/image" Target="../media/image77.jpeg"/><Relationship Id="rId4" Type="http://schemas.openxmlformats.org/officeDocument/2006/relationships/image" Target="../media/image76.jpeg"/><Relationship Id="rId3" Type="http://schemas.openxmlformats.org/officeDocument/2006/relationships/image" Target="../media/image75.jpeg"/><Relationship Id="rId2" Type="http://schemas.openxmlformats.org/officeDocument/2006/relationships/image" Target="../media/image74.jpeg"/><Relationship Id="rId13" Type="http://schemas.openxmlformats.org/officeDocument/2006/relationships/slideLayout" Target="../slideLayouts/slideLayout7.xml"/><Relationship Id="rId12" Type="http://schemas.openxmlformats.org/officeDocument/2006/relationships/image" Target="../media/image84.jpeg"/><Relationship Id="rId11" Type="http://schemas.openxmlformats.org/officeDocument/2006/relationships/image" Target="../media/image83.jpeg"/><Relationship Id="rId10" Type="http://schemas.openxmlformats.org/officeDocument/2006/relationships/image" Target="../media/image82.jpeg"/><Relationship Id="rId1" Type="http://schemas.openxmlformats.org/officeDocument/2006/relationships/image" Target="../media/image73.png"/></Relationships>
</file>

<file path=ppt/slides/_rels/slide31.xml.rels><?xml version="1.0" encoding="UTF-8" standalone="yes"?>
<Relationships xmlns="http://schemas.openxmlformats.org/package/2006/relationships"><Relationship Id="rId9" Type="http://schemas.openxmlformats.org/officeDocument/2006/relationships/image" Target="../media/image91.jpeg"/><Relationship Id="rId8" Type="http://schemas.openxmlformats.org/officeDocument/2006/relationships/image" Target="../media/image90.jpeg"/><Relationship Id="rId7" Type="http://schemas.openxmlformats.org/officeDocument/2006/relationships/image" Target="../media/image79.jpeg"/><Relationship Id="rId6" Type="http://schemas.openxmlformats.org/officeDocument/2006/relationships/image" Target="../media/image89.jpeg"/><Relationship Id="rId5" Type="http://schemas.openxmlformats.org/officeDocument/2006/relationships/image" Target="../media/image88.jpeg"/><Relationship Id="rId4" Type="http://schemas.openxmlformats.org/officeDocument/2006/relationships/image" Target="../media/image87.jpeg"/><Relationship Id="rId3" Type="http://schemas.openxmlformats.org/officeDocument/2006/relationships/image" Target="../media/image86.jpeg"/><Relationship Id="rId2" Type="http://schemas.openxmlformats.org/officeDocument/2006/relationships/image" Target="../media/image74.jpeg"/><Relationship Id="rId13" Type="http://schemas.openxmlformats.org/officeDocument/2006/relationships/slideLayout" Target="../slideLayouts/slideLayout7.xml"/><Relationship Id="rId12" Type="http://schemas.openxmlformats.org/officeDocument/2006/relationships/image" Target="../media/image94.jpeg"/><Relationship Id="rId11" Type="http://schemas.openxmlformats.org/officeDocument/2006/relationships/image" Target="../media/image93.jpeg"/><Relationship Id="rId10" Type="http://schemas.openxmlformats.org/officeDocument/2006/relationships/image" Target="../media/image92.jpeg"/><Relationship Id="rId1" Type="http://schemas.openxmlformats.org/officeDocument/2006/relationships/image" Target="../media/image8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95.png"/><Relationship Id="rId1" Type="http://schemas.openxmlformats.org/officeDocument/2006/relationships/image" Target="../media/image68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8.png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99.jpeg"/><Relationship Id="rId3" Type="http://schemas.openxmlformats.org/officeDocument/2006/relationships/image" Target="../media/image98.jpeg"/><Relationship Id="rId2" Type="http://schemas.openxmlformats.org/officeDocument/2006/relationships/image" Target="../media/image97.jpeg"/><Relationship Id="rId1" Type="http://schemas.openxmlformats.org/officeDocument/2006/relationships/image" Target="../media/image9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01.png"/><Relationship Id="rId1" Type="http://schemas.openxmlformats.org/officeDocument/2006/relationships/image" Target="../media/image100.pn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95.png"/><Relationship Id="rId2" Type="http://schemas.openxmlformats.org/officeDocument/2006/relationships/image" Target="../media/image103.png"/><Relationship Id="rId1" Type="http://schemas.openxmlformats.org/officeDocument/2006/relationships/image" Target="../media/image102.pn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05.jpeg"/><Relationship Id="rId2" Type="http://schemas.openxmlformats.org/officeDocument/2006/relationships/image" Target="../media/image97.jpeg"/><Relationship Id="rId1" Type="http://schemas.openxmlformats.org/officeDocument/2006/relationships/image" Target="../media/image104.png"/></Relationships>
</file>

<file path=ppt/slides/_rels/slide3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110.jpeg"/><Relationship Id="rId4" Type="http://schemas.openxmlformats.org/officeDocument/2006/relationships/image" Target="../media/image109.jpeg"/><Relationship Id="rId3" Type="http://schemas.openxmlformats.org/officeDocument/2006/relationships/image" Target="../media/image108.jpeg"/><Relationship Id="rId2" Type="http://schemas.openxmlformats.org/officeDocument/2006/relationships/image" Target="../media/image107.jpeg"/><Relationship Id="rId1" Type="http://schemas.openxmlformats.org/officeDocument/2006/relationships/image" Target="../media/image10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jpeg"/></Relationships>
</file>

<file path=ppt/slides/_rels/slide4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95.png"/><Relationship Id="rId5" Type="http://schemas.openxmlformats.org/officeDocument/2006/relationships/image" Target="../media/image115.jpeg"/><Relationship Id="rId4" Type="http://schemas.openxmlformats.org/officeDocument/2006/relationships/image" Target="../media/image114.jpeg"/><Relationship Id="rId3" Type="http://schemas.openxmlformats.org/officeDocument/2006/relationships/image" Target="../media/image113.jpeg"/><Relationship Id="rId2" Type="http://schemas.openxmlformats.org/officeDocument/2006/relationships/image" Target="../media/image112.jpeg"/><Relationship Id="rId1" Type="http://schemas.openxmlformats.org/officeDocument/2006/relationships/image" Target="../media/image111.png"/></Relationships>
</file>

<file path=ppt/slides/_rels/slide4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19.jpeg"/><Relationship Id="rId3" Type="http://schemas.openxmlformats.org/officeDocument/2006/relationships/image" Target="../media/image118.jpeg"/><Relationship Id="rId2" Type="http://schemas.openxmlformats.org/officeDocument/2006/relationships/image" Target="../media/image117.jpeg"/><Relationship Id="rId1" Type="http://schemas.openxmlformats.org/officeDocument/2006/relationships/image" Target="../media/image116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20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jpe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21.png"/></Relationships>
</file>

<file path=ppt/slides/_rels/slide45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4.v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24.wmf"/><Relationship Id="rId3" Type="http://schemas.openxmlformats.org/officeDocument/2006/relationships/oleObject" Target="../embeddings/oleObject7.bin"/><Relationship Id="rId2" Type="http://schemas.openxmlformats.org/officeDocument/2006/relationships/image" Target="../media/image123.jpeg"/><Relationship Id="rId1" Type="http://schemas.openxmlformats.org/officeDocument/2006/relationships/image" Target="../media/image122.jpe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jpeg"/></Relationships>
</file>

<file path=ppt/slides/_rels/slide47.xml.rels><?xml version="1.0" encoding="UTF-8" standalone="yes"?>
<Relationships xmlns="http://schemas.openxmlformats.org/package/2006/relationships"><Relationship Id="rId9" Type="http://schemas.openxmlformats.org/officeDocument/2006/relationships/image" Target="../media/image133.jpeg"/><Relationship Id="rId8" Type="http://schemas.openxmlformats.org/officeDocument/2006/relationships/image" Target="../media/image132.jpeg"/><Relationship Id="rId7" Type="http://schemas.openxmlformats.org/officeDocument/2006/relationships/image" Target="../media/image131.jpeg"/><Relationship Id="rId6" Type="http://schemas.openxmlformats.org/officeDocument/2006/relationships/image" Target="../media/image130.jpeg"/><Relationship Id="rId5" Type="http://schemas.openxmlformats.org/officeDocument/2006/relationships/image" Target="../media/image129.jpeg"/><Relationship Id="rId4" Type="http://schemas.openxmlformats.org/officeDocument/2006/relationships/image" Target="../media/image128.jpeg"/><Relationship Id="rId3" Type="http://schemas.openxmlformats.org/officeDocument/2006/relationships/image" Target="../media/image127.jpeg"/><Relationship Id="rId21" Type="http://schemas.openxmlformats.org/officeDocument/2006/relationships/slideLayout" Target="../slideLayouts/slideLayout7.xml"/><Relationship Id="rId20" Type="http://schemas.openxmlformats.org/officeDocument/2006/relationships/image" Target="../media/image144.jpeg"/><Relationship Id="rId2" Type="http://schemas.openxmlformats.org/officeDocument/2006/relationships/image" Target="../media/image126.jpeg"/><Relationship Id="rId19" Type="http://schemas.openxmlformats.org/officeDocument/2006/relationships/image" Target="../media/image143.jpeg"/><Relationship Id="rId18" Type="http://schemas.openxmlformats.org/officeDocument/2006/relationships/image" Target="../media/image142.jpeg"/><Relationship Id="rId17" Type="http://schemas.openxmlformats.org/officeDocument/2006/relationships/image" Target="../media/image141.jpeg"/><Relationship Id="rId16" Type="http://schemas.openxmlformats.org/officeDocument/2006/relationships/image" Target="../media/image140.jpeg"/><Relationship Id="rId15" Type="http://schemas.openxmlformats.org/officeDocument/2006/relationships/image" Target="../media/image139.jpeg"/><Relationship Id="rId14" Type="http://schemas.openxmlformats.org/officeDocument/2006/relationships/image" Target="../media/image138.jpeg"/><Relationship Id="rId13" Type="http://schemas.openxmlformats.org/officeDocument/2006/relationships/image" Target="../media/image137.jpeg"/><Relationship Id="rId12" Type="http://schemas.openxmlformats.org/officeDocument/2006/relationships/image" Target="../media/image136.jpeg"/><Relationship Id="rId11" Type="http://schemas.openxmlformats.org/officeDocument/2006/relationships/image" Target="../media/image135.jpeg"/><Relationship Id="rId10" Type="http://schemas.openxmlformats.org/officeDocument/2006/relationships/image" Target="../media/image134.jpeg"/><Relationship Id="rId1" Type="http://schemas.openxmlformats.org/officeDocument/2006/relationships/image" Target="../media/image125.png"/></Relationships>
</file>

<file path=ppt/slides/_rels/slide48.xml.rels><?xml version="1.0" encoding="UTF-8" standalone="yes"?>
<Relationships xmlns="http://schemas.openxmlformats.org/package/2006/relationships"><Relationship Id="rId9" Type="http://schemas.openxmlformats.org/officeDocument/2006/relationships/image" Target="../media/image153.jpeg"/><Relationship Id="rId8" Type="http://schemas.openxmlformats.org/officeDocument/2006/relationships/image" Target="../media/image152.jpeg"/><Relationship Id="rId7" Type="http://schemas.openxmlformats.org/officeDocument/2006/relationships/image" Target="../media/image151.jpeg"/><Relationship Id="rId6" Type="http://schemas.openxmlformats.org/officeDocument/2006/relationships/image" Target="../media/image150.jpeg"/><Relationship Id="rId58" Type="http://schemas.openxmlformats.org/officeDocument/2006/relationships/slideLayout" Target="../slideLayouts/slideLayout7.xml"/><Relationship Id="rId57" Type="http://schemas.openxmlformats.org/officeDocument/2006/relationships/image" Target="../media/image201.jpeg"/><Relationship Id="rId56" Type="http://schemas.openxmlformats.org/officeDocument/2006/relationships/image" Target="../media/image200.jpeg"/><Relationship Id="rId55" Type="http://schemas.openxmlformats.org/officeDocument/2006/relationships/image" Target="../media/image199.jpeg"/><Relationship Id="rId54" Type="http://schemas.openxmlformats.org/officeDocument/2006/relationships/image" Target="../media/image198.jpeg"/><Relationship Id="rId53" Type="http://schemas.openxmlformats.org/officeDocument/2006/relationships/image" Target="../media/image197.jpeg"/><Relationship Id="rId52" Type="http://schemas.openxmlformats.org/officeDocument/2006/relationships/image" Target="../media/image196.jpeg"/><Relationship Id="rId51" Type="http://schemas.openxmlformats.org/officeDocument/2006/relationships/image" Target="../media/image195.jpeg"/><Relationship Id="rId50" Type="http://schemas.openxmlformats.org/officeDocument/2006/relationships/image" Target="../media/image194.jpeg"/><Relationship Id="rId5" Type="http://schemas.openxmlformats.org/officeDocument/2006/relationships/image" Target="../media/image149.jpeg"/><Relationship Id="rId49" Type="http://schemas.openxmlformats.org/officeDocument/2006/relationships/image" Target="../media/image193.jpeg"/><Relationship Id="rId48" Type="http://schemas.openxmlformats.org/officeDocument/2006/relationships/image" Target="../media/image192.jpeg"/><Relationship Id="rId47" Type="http://schemas.openxmlformats.org/officeDocument/2006/relationships/image" Target="../media/image191.jpeg"/><Relationship Id="rId46" Type="http://schemas.openxmlformats.org/officeDocument/2006/relationships/image" Target="../media/image190.jpeg"/><Relationship Id="rId45" Type="http://schemas.openxmlformats.org/officeDocument/2006/relationships/image" Target="../media/image189.jpeg"/><Relationship Id="rId44" Type="http://schemas.openxmlformats.org/officeDocument/2006/relationships/image" Target="../media/image188.jpeg"/><Relationship Id="rId43" Type="http://schemas.openxmlformats.org/officeDocument/2006/relationships/image" Target="../media/image187.jpeg"/><Relationship Id="rId42" Type="http://schemas.openxmlformats.org/officeDocument/2006/relationships/image" Target="../media/image186.jpeg"/><Relationship Id="rId41" Type="http://schemas.openxmlformats.org/officeDocument/2006/relationships/image" Target="../media/image185.jpeg"/><Relationship Id="rId40" Type="http://schemas.openxmlformats.org/officeDocument/2006/relationships/image" Target="../media/image184.jpeg"/><Relationship Id="rId4" Type="http://schemas.openxmlformats.org/officeDocument/2006/relationships/image" Target="../media/image148.jpeg"/><Relationship Id="rId39" Type="http://schemas.openxmlformats.org/officeDocument/2006/relationships/image" Target="../media/image183.jpeg"/><Relationship Id="rId38" Type="http://schemas.openxmlformats.org/officeDocument/2006/relationships/image" Target="../media/image182.jpeg"/><Relationship Id="rId37" Type="http://schemas.openxmlformats.org/officeDocument/2006/relationships/image" Target="../media/image181.jpeg"/><Relationship Id="rId36" Type="http://schemas.openxmlformats.org/officeDocument/2006/relationships/image" Target="../media/image180.jpeg"/><Relationship Id="rId35" Type="http://schemas.openxmlformats.org/officeDocument/2006/relationships/image" Target="../media/image179.jpeg"/><Relationship Id="rId34" Type="http://schemas.openxmlformats.org/officeDocument/2006/relationships/image" Target="../media/image178.jpeg"/><Relationship Id="rId33" Type="http://schemas.openxmlformats.org/officeDocument/2006/relationships/image" Target="../media/image177.jpeg"/><Relationship Id="rId32" Type="http://schemas.openxmlformats.org/officeDocument/2006/relationships/image" Target="../media/image176.jpeg"/><Relationship Id="rId31" Type="http://schemas.openxmlformats.org/officeDocument/2006/relationships/image" Target="../media/image175.jpeg"/><Relationship Id="rId30" Type="http://schemas.openxmlformats.org/officeDocument/2006/relationships/image" Target="../media/image174.jpeg"/><Relationship Id="rId3" Type="http://schemas.openxmlformats.org/officeDocument/2006/relationships/image" Target="../media/image147.jpeg"/><Relationship Id="rId29" Type="http://schemas.openxmlformats.org/officeDocument/2006/relationships/image" Target="../media/image173.jpeg"/><Relationship Id="rId28" Type="http://schemas.openxmlformats.org/officeDocument/2006/relationships/image" Target="../media/image172.jpeg"/><Relationship Id="rId27" Type="http://schemas.openxmlformats.org/officeDocument/2006/relationships/image" Target="../media/image171.jpeg"/><Relationship Id="rId26" Type="http://schemas.openxmlformats.org/officeDocument/2006/relationships/image" Target="../media/image170.jpeg"/><Relationship Id="rId25" Type="http://schemas.openxmlformats.org/officeDocument/2006/relationships/image" Target="../media/image169.jpeg"/><Relationship Id="rId24" Type="http://schemas.openxmlformats.org/officeDocument/2006/relationships/image" Target="../media/image168.jpeg"/><Relationship Id="rId23" Type="http://schemas.openxmlformats.org/officeDocument/2006/relationships/image" Target="../media/image167.jpeg"/><Relationship Id="rId22" Type="http://schemas.openxmlformats.org/officeDocument/2006/relationships/image" Target="../media/image166.jpeg"/><Relationship Id="rId21" Type="http://schemas.openxmlformats.org/officeDocument/2006/relationships/image" Target="../media/image165.jpeg"/><Relationship Id="rId20" Type="http://schemas.openxmlformats.org/officeDocument/2006/relationships/image" Target="../media/image164.jpeg"/><Relationship Id="rId2" Type="http://schemas.openxmlformats.org/officeDocument/2006/relationships/image" Target="../media/image146.jpeg"/><Relationship Id="rId19" Type="http://schemas.openxmlformats.org/officeDocument/2006/relationships/image" Target="../media/image163.jpeg"/><Relationship Id="rId18" Type="http://schemas.openxmlformats.org/officeDocument/2006/relationships/image" Target="../media/image162.jpeg"/><Relationship Id="rId17" Type="http://schemas.openxmlformats.org/officeDocument/2006/relationships/image" Target="../media/image161.jpeg"/><Relationship Id="rId16" Type="http://schemas.openxmlformats.org/officeDocument/2006/relationships/image" Target="../media/image160.jpeg"/><Relationship Id="rId15" Type="http://schemas.openxmlformats.org/officeDocument/2006/relationships/image" Target="../media/image159.jpeg"/><Relationship Id="rId14" Type="http://schemas.openxmlformats.org/officeDocument/2006/relationships/image" Target="../media/image158.jpeg"/><Relationship Id="rId13" Type="http://schemas.openxmlformats.org/officeDocument/2006/relationships/image" Target="../media/image157.jpeg"/><Relationship Id="rId12" Type="http://schemas.openxmlformats.org/officeDocument/2006/relationships/image" Target="../media/image156.jpeg"/><Relationship Id="rId11" Type="http://schemas.openxmlformats.org/officeDocument/2006/relationships/image" Target="../media/image155.jpeg"/><Relationship Id="rId10" Type="http://schemas.openxmlformats.org/officeDocument/2006/relationships/image" Target="../media/image154.jpeg"/><Relationship Id="rId1" Type="http://schemas.openxmlformats.org/officeDocument/2006/relationships/image" Target="../media/image145.png"/></Relationships>
</file>

<file path=ppt/slides/_rels/slide49.xml.rels><?xml version="1.0" encoding="UTF-8" standalone="yes"?>
<Relationships xmlns="http://schemas.openxmlformats.org/package/2006/relationships"><Relationship Id="rId9" Type="http://schemas.openxmlformats.org/officeDocument/2006/relationships/image" Target="../media/image210.jpeg"/><Relationship Id="rId8" Type="http://schemas.openxmlformats.org/officeDocument/2006/relationships/image" Target="../media/image209.jpeg"/><Relationship Id="rId7" Type="http://schemas.openxmlformats.org/officeDocument/2006/relationships/image" Target="../media/image208.jpeg"/><Relationship Id="rId6" Type="http://schemas.openxmlformats.org/officeDocument/2006/relationships/image" Target="../media/image207.jpeg"/><Relationship Id="rId5" Type="http://schemas.openxmlformats.org/officeDocument/2006/relationships/image" Target="../media/image206.jpeg"/><Relationship Id="rId4" Type="http://schemas.openxmlformats.org/officeDocument/2006/relationships/image" Target="../media/image205.jpeg"/><Relationship Id="rId39" Type="http://schemas.openxmlformats.org/officeDocument/2006/relationships/slideLayout" Target="../slideLayouts/slideLayout7.xml"/><Relationship Id="rId38" Type="http://schemas.openxmlformats.org/officeDocument/2006/relationships/image" Target="../media/image239.jpeg"/><Relationship Id="rId37" Type="http://schemas.openxmlformats.org/officeDocument/2006/relationships/image" Target="../media/image238.jpeg"/><Relationship Id="rId36" Type="http://schemas.openxmlformats.org/officeDocument/2006/relationships/image" Target="../media/image237.jpeg"/><Relationship Id="rId35" Type="http://schemas.openxmlformats.org/officeDocument/2006/relationships/image" Target="../media/image236.jpeg"/><Relationship Id="rId34" Type="http://schemas.openxmlformats.org/officeDocument/2006/relationships/image" Target="../media/image235.jpeg"/><Relationship Id="rId33" Type="http://schemas.openxmlformats.org/officeDocument/2006/relationships/image" Target="../media/image234.jpeg"/><Relationship Id="rId32" Type="http://schemas.openxmlformats.org/officeDocument/2006/relationships/image" Target="../media/image233.jpeg"/><Relationship Id="rId31" Type="http://schemas.openxmlformats.org/officeDocument/2006/relationships/image" Target="../media/image232.jpeg"/><Relationship Id="rId30" Type="http://schemas.openxmlformats.org/officeDocument/2006/relationships/image" Target="../media/image231.jpeg"/><Relationship Id="rId3" Type="http://schemas.openxmlformats.org/officeDocument/2006/relationships/image" Target="../media/image204.jpeg"/><Relationship Id="rId29" Type="http://schemas.openxmlformats.org/officeDocument/2006/relationships/image" Target="../media/image230.jpeg"/><Relationship Id="rId28" Type="http://schemas.openxmlformats.org/officeDocument/2006/relationships/image" Target="../media/image229.jpeg"/><Relationship Id="rId27" Type="http://schemas.openxmlformats.org/officeDocument/2006/relationships/image" Target="../media/image228.jpeg"/><Relationship Id="rId26" Type="http://schemas.openxmlformats.org/officeDocument/2006/relationships/image" Target="../media/image227.jpeg"/><Relationship Id="rId25" Type="http://schemas.openxmlformats.org/officeDocument/2006/relationships/image" Target="../media/image226.jpeg"/><Relationship Id="rId24" Type="http://schemas.openxmlformats.org/officeDocument/2006/relationships/image" Target="../media/image225.jpeg"/><Relationship Id="rId23" Type="http://schemas.openxmlformats.org/officeDocument/2006/relationships/image" Target="../media/image224.jpeg"/><Relationship Id="rId22" Type="http://schemas.openxmlformats.org/officeDocument/2006/relationships/image" Target="../media/image223.jpeg"/><Relationship Id="rId21" Type="http://schemas.openxmlformats.org/officeDocument/2006/relationships/image" Target="../media/image222.jpeg"/><Relationship Id="rId20" Type="http://schemas.openxmlformats.org/officeDocument/2006/relationships/image" Target="../media/image221.jpeg"/><Relationship Id="rId2" Type="http://schemas.openxmlformats.org/officeDocument/2006/relationships/image" Target="../media/image203.jpeg"/><Relationship Id="rId19" Type="http://schemas.openxmlformats.org/officeDocument/2006/relationships/image" Target="../media/image220.jpeg"/><Relationship Id="rId18" Type="http://schemas.openxmlformats.org/officeDocument/2006/relationships/image" Target="../media/image219.jpeg"/><Relationship Id="rId17" Type="http://schemas.openxmlformats.org/officeDocument/2006/relationships/image" Target="../media/image218.jpeg"/><Relationship Id="rId16" Type="http://schemas.openxmlformats.org/officeDocument/2006/relationships/image" Target="../media/image217.jpeg"/><Relationship Id="rId15" Type="http://schemas.openxmlformats.org/officeDocument/2006/relationships/image" Target="../media/image216.jpeg"/><Relationship Id="rId14" Type="http://schemas.openxmlformats.org/officeDocument/2006/relationships/image" Target="../media/image215.jpeg"/><Relationship Id="rId13" Type="http://schemas.openxmlformats.org/officeDocument/2006/relationships/image" Target="../media/image214.jpeg"/><Relationship Id="rId12" Type="http://schemas.openxmlformats.org/officeDocument/2006/relationships/image" Target="../media/image213.jpeg"/><Relationship Id="rId11" Type="http://schemas.openxmlformats.org/officeDocument/2006/relationships/image" Target="../media/image212.jpeg"/><Relationship Id="rId10" Type="http://schemas.openxmlformats.org/officeDocument/2006/relationships/image" Target="../media/image211.jpeg"/><Relationship Id="rId1" Type="http://schemas.openxmlformats.org/officeDocument/2006/relationships/image" Target="../media/image20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41.jpeg"/><Relationship Id="rId1" Type="http://schemas.openxmlformats.org/officeDocument/2006/relationships/image" Target="../media/image240.jpeg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44.jpeg"/><Relationship Id="rId2" Type="http://schemas.openxmlformats.org/officeDocument/2006/relationships/image" Target="../media/image243.jpeg"/><Relationship Id="rId1" Type="http://schemas.openxmlformats.org/officeDocument/2006/relationships/image" Target="../media/image242.jpe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46.jpeg"/><Relationship Id="rId1" Type="http://schemas.openxmlformats.org/officeDocument/2006/relationships/image" Target="../media/image245.jpeg"/></Relationships>
</file>

<file path=ppt/slides/_rels/slide5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49.jpeg"/><Relationship Id="rId2" Type="http://schemas.openxmlformats.org/officeDocument/2006/relationships/image" Target="../media/image248.jpeg"/><Relationship Id="rId1" Type="http://schemas.openxmlformats.org/officeDocument/2006/relationships/image" Target="../media/image247.jpe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6.jpeg"/><Relationship Id="rId1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1.vml"/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9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8.wmf"/><Relationship Id="rId3" Type="http://schemas.openxmlformats.org/officeDocument/2006/relationships/oleObject" Target="../embeddings/oleObject2.bin"/><Relationship Id="rId2" Type="http://schemas.openxmlformats.org/officeDocument/2006/relationships/image" Target="../media/image7.wmf"/><Relationship Id="rId1" Type="http://schemas.openxmlformats.org/officeDocument/2006/relationships/oleObject" Target="../embeddings/oleObject1.bin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2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0.wmf"/><Relationship Id="rId1" Type="http://schemas.openxmlformats.org/officeDocument/2006/relationships/oleObject" Target="../embeddings/oleObject4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2.jpeg"/><Relationship Id="rId1" Type="http://schemas.openxmlformats.org/officeDocument/2006/relationships/image" Target="../media/image1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ws_6DD6.tmp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95986" y="271109"/>
            <a:ext cx="2462213" cy="398635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080"/>
              </a:lnSpc>
            </a:pPr>
            <a:r>
              <a:rPr lang="zh-CN" altLang="en-US" sz="3205">
                <a:solidFill>
                  <a:srgbClr val="FF0000"/>
                </a:solidFill>
                <a:latin typeface="微软雅黑" panose="020B0503020204020204" charset="-122"/>
              </a:rPr>
              <a:t>机器学习导论</a:t>
            </a:r>
            <a:endParaRPr lang="zh-CN" altLang="en-US" sz="3205">
              <a:solidFill>
                <a:srgbClr val="FF0000"/>
              </a:solidFill>
              <a:latin typeface="微软雅黑" panose="020B0503020204020204" charset="-122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778251" y="298450"/>
            <a:ext cx="3479800" cy="2593975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50800" algn="l"/>
              </a:tabLst>
              <a:defRPr/>
            </a:pPr>
            <a:endParaRPr lang="en-US" altLang="zh-CN" sz="2400">
              <a:solidFill>
                <a:srgbClr val="000000"/>
              </a:solidFill>
              <a:latin typeface="Times New Roman" panose="02020603050405020304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50800" algn="l"/>
              </a:tabLst>
              <a:defRPr/>
            </a:pPr>
            <a:endParaRPr lang="en-US" altLang="zh-CN" sz="2400">
              <a:solidFill>
                <a:srgbClr val="000000"/>
              </a:solidFill>
              <a:latin typeface="Times New Roman" panose="02020603050405020304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50800" algn="l"/>
              </a:tabLst>
              <a:defRPr/>
            </a:pPr>
            <a:endParaRPr lang="en-US" altLang="zh-CN" sz="2400">
              <a:solidFill>
                <a:srgbClr val="000000"/>
              </a:solidFill>
              <a:latin typeface="Times New Roman" panose="02020603050405020304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50800" algn="l"/>
              </a:tabLst>
              <a:defRPr/>
            </a:pPr>
            <a:endParaRPr lang="en-US" altLang="zh-CN" sz="2400">
              <a:solidFill>
                <a:srgbClr val="000000"/>
              </a:solidFill>
              <a:latin typeface="Times New Roman" panose="02020603050405020304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50800" algn="l"/>
              </a:tabLst>
              <a:defRPr/>
            </a:pPr>
            <a:endParaRPr lang="en-US" altLang="zh-CN" sz="2400">
              <a:solidFill>
                <a:srgbClr val="000000"/>
              </a:solidFill>
              <a:latin typeface="Times New Roman" panose="02020603050405020304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50800" algn="l"/>
              </a:tabLst>
              <a:defRPr/>
            </a:pPr>
            <a:endParaRPr lang="en-US" altLang="zh-CN" sz="2400">
              <a:solidFill>
                <a:srgbClr val="000000"/>
              </a:solidFill>
              <a:latin typeface="Times New Roman" panose="02020603050405020304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50800" algn="l"/>
              </a:tabLst>
              <a:defRPr/>
            </a:pPr>
            <a:endParaRPr lang="en-US" altLang="zh-CN" sz="2400">
              <a:solidFill>
                <a:srgbClr val="000000"/>
              </a:solidFill>
              <a:latin typeface="Times New Roman" panose="02020603050405020304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50800" algn="l"/>
              </a:tabLst>
              <a:defRPr/>
            </a:pPr>
            <a:endParaRPr lang="en-US" altLang="zh-CN" sz="2400">
              <a:solidFill>
                <a:srgbClr val="000000"/>
              </a:solidFill>
              <a:latin typeface="Times New Roman" panose="02020603050405020304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50800" algn="l"/>
              </a:tabLst>
              <a:defRPr/>
            </a:pPr>
            <a:endParaRPr lang="en-US" altLang="zh-CN" sz="2400">
              <a:solidFill>
                <a:srgbClr val="000000"/>
              </a:solidFill>
              <a:latin typeface="Times New Roman" panose="02020603050405020304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50800" algn="l"/>
              </a:tabLst>
              <a:defRPr/>
            </a:pPr>
            <a:endParaRPr lang="en-US" altLang="zh-CN" sz="2400">
              <a:solidFill>
                <a:srgbClr val="000000"/>
              </a:solidFill>
              <a:latin typeface="Times New Roman" panose="02020603050405020304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50800" algn="l"/>
              </a:tabLst>
              <a:defRPr/>
            </a:pPr>
            <a:endParaRPr lang="en-US" altLang="zh-CN" sz="2400">
              <a:solidFill>
                <a:srgbClr val="000000"/>
              </a:solidFill>
              <a:latin typeface="Times New Roman" panose="02020603050405020304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50800" algn="l"/>
              </a:tabLst>
              <a:defRPr/>
            </a:pPr>
            <a:endParaRPr lang="en-US" altLang="zh-CN" sz="2400">
              <a:solidFill>
                <a:srgbClr val="000000"/>
              </a:solidFill>
              <a:latin typeface="Times New Roman" panose="02020603050405020304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50800" algn="l"/>
              </a:tabLst>
              <a:defRPr/>
            </a:pPr>
            <a:endParaRPr lang="en-US" altLang="zh-CN" sz="2400">
              <a:solidFill>
                <a:srgbClr val="000000"/>
              </a:solidFill>
              <a:latin typeface="Times New Roman" panose="02020603050405020304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50800" algn="l"/>
              </a:tabLst>
              <a:defRPr/>
            </a:pPr>
            <a:endParaRPr lang="en-US" altLang="zh-CN" sz="2400">
              <a:solidFill>
                <a:srgbClr val="000000"/>
              </a:solidFill>
              <a:latin typeface="Times New Roman" panose="02020603050405020304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50800" algn="l"/>
              </a:tabLst>
              <a:defRPr/>
            </a:pPr>
            <a:endParaRPr lang="en-US" altLang="zh-CN" sz="2400">
              <a:solidFill>
                <a:srgbClr val="000000"/>
              </a:solidFill>
              <a:latin typeface="Times New Roman" panose="02020603050405020304"/>
            </a:endParaRPr>
          </a:p>
          <a:p>
            <a:pPr marL="0" marR="0" lvl="0" indent="0" defTabSz="914400" eaLnBrk="1" fontAlgn="auto" latinLnBrk="0" hangingPunct="1">
              <a:lnSpc>
                <a:spcPts val="5230"/>
              </a:lnSpc>
              <a:buClrTx/>
              <a:buSzTx/>
              <a:buNone/>
              <a:tabLst>
                <a:tab pos="50800" algn="l"/>
              </a:tabLst>
              <a:defRPr/>
            </a:pPr>
            <a:r>
              <a:rPr lang="en-US" altLang="zh-CN" sz="2400">
                <a:solidFill>
                  <a:srgbClr val="000000"/>
                </a:solidFill>
                <a:latin typeface="Times New Roman" panose="02020603050405020304"/>
              </a:rPr>
              <a:t>	</a:t>
            </a:r>
            <a:r>
              <a:rPr lang="zh-CN" altLang="en-US" sz="5400">
                <a:solidFill>
                  <a:srgbClr val="0000FF"/>
                </a:solidFill>
                <a:latin typeface="微软雅黑" panose="020B0503020204020204" charset="-122"/>
              </a:rPr>
              <a:t>四、决策树</a:t>
            </a:r>
            <a:endParaRPr lang="zh-CN" altLang="en-US" sz="5400">
              <a:solidFill>
                <a:srgbClr val="0000FF"/>
              </a:solidFill>
              <a:latin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ws_87E8.tmp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2646149" y="0"/>
            <a:ext cx="6324600" cy="5359400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218541" y="321726"/>
            <a:ext cx="1436291" cy="34733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685"/>
              </a:lnSpc>
            </a:pPr>
            <a:r>
              <a:rPr lang="zh-CN" altLang="en-US" sz="2795">
                <a:solidFill>
                  <a:srgbClr val="000000"/>
                </a:solidFill>
                <a:latin typeface="微软雅黑" panose="020B0503020204020204" charset="-122"/>
              </a:rPr>
              <a:t>一个例子</a:t>
            </a:r>
            <a:endParaRPr lang="zh-CN" altLang="en-US" sz="2795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graphicFrame>
        <p:nvGraphicFramePr>
          <p:cNvPr id="49" name="对象 48"/>
          <p:cNvGraphicFramePr>
            <a:graphicFrameLocks noChangeAspect="1"/>
          </p:cNvGraphicFramePr>
          <p:nvPr/>
        </p:nvGraphicFramePr>
        <p:xfrm>
          <a:off x="611560" y="5589240"/>
          <a:ext cx="6165850" cy="908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6" name="Equation" r:id="rId2" imgW="70408800" imgH="10363200" progId="Equation.DSMT4">
                  <p:embed/>
                </p:oleObj>
              </mc:Choice>
              <mc:Fallback>
                <p:oleObj name="Equation" r:id="rId2" imgW="70408800" imgH="10363200" progId="Equation.DSMT4">
                  <p:embed/>
                  <p:pic>
                    <p:nvPicPr>
                      <p:cNvPr id="0" name="对象 4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560" y="5589240"/>
                        <a:ext cx="6165850" cy="908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" name="对象 49"/>
          <p:cNvGraphicFramePr>
            <a:graphicFrameLocks noChangeAspect="1"/>
          </p:cNvGraphicFramePr>
          <p:nvPr/>
        </p:nvGraphicFramePr>
        <p:xfrm>
          <a:off x="107504" y="3068960"/>
          <a:ext cx="2927236" cy="17281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7" name="Equation" r:id="rId4" imgW="26822400" imgH="15849600" progId="Equation.DSMT4">
                  <p:embed/>
                </p:oleObj>
              </mc:Choice>
              <mc:Fallback>
                <p:oleObj name="Equation" r:id="rId4" imgW="26822400" imgH="15849600" progId="Equation.DSMT4">
                  <p:embed/>
                  <p:pic>
                    <p:nvPicPr>
                      <p:cNvPr id="0" name="图片 2078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7504" y="3068960"/>
                        <a:ext cx="2927236" cy="172819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ws_8B7E.tmp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-65321" y="0"/>
            <a:ext cx="9144000" cy="6858000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218541" y="315722"/>
            <a:ext cx="2035814" cy="37189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910"/>
              </a:lnSpc>
            </a:pPr>
            <a:r>
              <a:rPr lang="zh-CN" altLang="en-US" sz="2795">
                <a:solidFill>
                  <a:srgbClr val="000000"/>
                </a:solidFill>
                <a:latin typeface="微软雅黑" panose="020B0503020204020204" charset="-122"/>
              </a:rPr>
              <a:t>一个例子 </a:t>
            </a:r>
            <a:r>
              <a:rPr lang="en-US" altLang="zh-CN" sz="2400">
                <a:solidFill>
                  <a:srgbClr val="000000"/>
                </a:solidFill>
                <a:latin typeface="Times New Roman" panose="02020603050405020304"/>
              </a:rPr>
              <a:t>(</a:t>
            </a:r>
            <a:r>
              <a:rPr lang="zh-CN" altLang="en-US" sz="2400">
                <a:solidFill>
                  <a:srgbClr val="000000"/>
                </a:solidFill>
                <a:latin typeface="微软雅黑" panose="020B0503020204020204" charset="-122"/>
              </a:rPr>
              <a:t>续</a:t>
            </a:r>
            <a:r>
              <a:rPr lang="en-US" altLang="zh-CN" sz="2400">
                <a:solidFill>
                  <a:srgbClr val="000000"/>
                </a:solidFill>
                <a:latin typeface="Times New Roman" panose="02020603050405020304"/>
              </a:rPr>
              <a:t>)</a:t>
            </a:r>
            <a:endParaRPr lang="zh-CN" altLang="en-US" sz="2400">
              <a:solidFill>
                <a:srgbClr val="000000"/>
              </a:solidFill>
              <a:latin typeface="Times New Roman" panose="02020603050405020304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368540" y="1091896"/>
            <a:ext cx="1099660" cy="32310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665"/>
              </a:lnSpc>
            </a:pPr>
            <a:r>
              <a:rPr lang="en-US" altLang="zh-CN" sz="2200">
                <a:solidFill>
                  <a:srgbClr val="000000"/>
                </a:solidFill>
                <a:latin typeface="Times New Roman" panose="02020603050405020304"/>
              </a:rPr>
              <a:t>(</a:t>
            </a:r>
            <a:r>
              <a:rPr lang="zh-CN" altLang="en-US" sz="2200">
                <a:solidFill>
                  <a:srgbClr val="000000"/>
                </a:solidFill>
                <a:latin typeface="微软雅黑" panose="020B0503020204020204" charset="-122"/>
              </a:rPr>
              <a:t>色泽</a:t>
            </a:r>
            <a:r>
              <a:rPr lang="en-US" altLang="zh-CN" sz="2200">
                <a:solidFill>
                  <a:srgbClr val="000000"/>
                </a:solidFill>
                <a:latin typeface="Times New Roman" panose="02020603050405020304"/>
              </a:rPr>
              <a:t>=</a:t>
            </a:r>
            <a:r>
              <a:rPr lang="zh-CN" altLang="en-US" sz="2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</a:rPr>
              <a:t>青</a:t>
            </a:r>
            <a:endParaRPr lang="zh-CN" altLang="en-US" sz="22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11832" y="1052736"/>
            <a:ext cx="6636432" cy="66684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2915"/>
              </a:lnSpc>
              <a:buClrTx/>
              <a:buSzTx/>
              <a:buNone/>
              <a:tabLst>
                <a:tab pos="228600" algn="l"/>
              </a:tabLst>
              <a:defRPr/>
            </a:pPr>
            <a:r>
              <a:rPr lang="zh-CN" altLang="en-US" sz="2640">
                <a:solidFill>
                  <a:srgbClr val="16754D"/>
                </a:solidFill>
                <a:latin typeface="Wingdings" panose="05000000000000000000"/>
              </a:rPr>
              <a:t></a:t>
            </a:r>
            <a:r>
              <a:rPr lang="zh-CN" altLang="en-US" sz="2200">
                <a:solidFill>
                  <a:srgbClr val="000000"/>
                </a:solidFill>
                <a:latin typeface="微软雅黑" panose="020B0503020204020204" charset="-122"/>
              </a:rPr>
              <a:t>以属性“色泽”为例，其对应的  个数据子集分别为</a:t>
            </a:r>
            <a:endParaRPr lang="zh-CN" altLang="en-US" sz="220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2290"/>
              </a:lnSpc>
              <a:buClrTx/>
              <a:buSzTx/>
              <a:buNone/>
              <a:tabLst>
                <a:tab pos="228600" algn="l"/>
              </a:tabLst>
              <a:defRPr/>
            </a:pPr>
            <a:r>
              <a:rPr lang="zh-CN" altLang="en-US" sz="2200">
                <a:solidFill>
                  <a:srgbClr val="000000"/>
                </a:solidFill>
                <a:latin typeface="微软雅黑" panose="020B0503020204020204" charset="-122"/>
              </a:rPr>
              <a:t>	</a:t>
            </a:r>
            <a:r>
              <a:rPr lang="zh-CN" altLang="en-US" sz="2195">
                <a:solidFill>
                  <a:srgbClr val="000000"/>
                </a:solidFill>
                <a:latin typeface="微软雅黑" panose="020B0503020204020204" charset="-122"/>
              </a:rPr>
              <a:t>绿</a:t>
            </a:r>
            <a:r>
              <a:rPr lang="en-US" altLang="zh-CN" sz="2195">
                <a:solidFill>
                  <a:srgbClr val="000000"/>
                </a:solidFill>
                <a:latin typeface="Times New Roman" panose="02020603050405020304"/>
              </a:rPr>
              <a:t>)</a:t>
            </a:r>
            <a:r>
              <a:rPr lang="zh-CN" altLang="en-US" sz="2195">
                <a:solidFill>
                  <a:srgbClr val="000000"/>
                </a:solidFill>
                <a:latin typeface="微软雅黑" panose="020B0503020204020204" charset="-122"/>
              </a:rPr>
              <a:t>，   </a:t>
            </a:r>
            <a:r>
              <a:rPr lang="en-US" altLang="zh-CN" sz="2195">
                <a:solidFill>
                  <a:srgbClr val="000000"/>
                </a:solidFill>
                <a:latin typeface="Times New Roman" panose="02020603050405020304"/>
              </a:rPr>
              <a:t>(</a:t>
            </a:r>
            <a:r>
              <a:rPr lang="zh-CN" altLang="en-US" sz="2195">
                <a:solidFill>
                  <a:srgbClr val="000000"/>
                </a:solidFill>
                <a:latin typeface="微软雅黑" panose="020B0503020204020204" charset="-122"/>
              </a:rPr>
              <a:t>色泽</a:t>
            </a:r>
            <a:r>
              <a:rPr lang="en-US" altLang="zh-CN" sz="2195">
                <a:solidFill>
                  <a:srgbClr val="000000"/>
                </a:solidFill>
                <a:latin typeface="Times New Roman" panose="02020603050405020304"/>
              </a:rPr>
              <a:t>=</a:t>
            </a:r>
            <a:r>
              <a:rPr lang="zh-CN" altLang="en-US" sz="2195">
                <a:solidFill>
                  <a:srgbClr val="000000"/>
                </a:solidFill>
                <a:latin typeface="微软雅黑" panose="020B0503020204020204" charset="-122"/>
              </a:rPr>
              <a:t>乌</a:t>
            </a:r>
            <a:r>
              <a:rPr lang="zh-CN" altLang="en-US" sz="2195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</a:rPr>
              <a:t>黑</a:t>
            </a:r>
            <a:r>
              <a:rPr lang="en-US" altLang="zh-CN" sz="2195">
                <a:solidFill>
                  <a:srgbClr val="000000"/>
                </a:solidFill>
                <a:latin typeface="Times New Roman" panose="02020603050405020304"/>
              </a:rPr>
              <a:t>)</a:t>
            </a:r>
            <a:r>
              <a:rPr lang="zh-CN" altLang="en-US" sz="2195">
                <a:solidFill>
                  <a:srgbClr val="000000"/>
                </a:solidFill>
                <a:latin typeface="微软雅黑" panose="020B0503020204020204" charset="-122"/>
              </a:rPr>
              <a:t>，   </a:t>
            </a:r>
            <a:r>
              <a:rPr lang="en-US" altLang="zh-CN" sz="2195">
                <a:solidFill>
                  <a:srgbClr val="000000"/>
                </a:solidFill>
                <a:latin typeface="Times New Roman" panose="02020603050405020304"/>
              </a:rPr>
              <a:t>(</a:t>
            </a:r>
            <a:r>
              <a:rPr lang="zh-CN" altLang="en-US" sz="2195">
                <a:solidFill>
                  <a:srgbClr val="000000"/>
                </a:solidFill>
                <a:latin typeface="微软雅黑" panose="020B0503020204020204" charset="-122"/>
              </a:rPr>
              <a:t>色泽</a:t>
            </a:r>
            <a:r>
              <a:rPr lang="en-US" altLang="zh-CN" sz="2195">
                <a:solidFill>
                  <a:srgbClr val="000000"/>
                </a:solidFill>
                <a:latin typeface="Times New Roman" panose="02020603050405020304"/>
              </a:rPr>
              <a:t>=</a:t>
            </a:r>
            <a:r>
              <a:rPr lang="zh-CN" altLang="en-US" sz="2195">
                <a:solidFill>
                  <a:srgbClr val="000000"/>
                </a:solidFill>
                <a:latin typeface="微软雅黑" panose="020B0503020204020204" charset="-122"/>
              </a:rPr>
              <a:t>浅白</a:t>
            </a:r>
            <a:r>
              <a:rPr lang="en-US" altLang="zh-CN" sz="2195">
                <a:solidFill>
                  <a:srgbClr val="000000"/>
                </a:solidFill>
                <a:latin typeface="Times New Roman" panose="02020603050405020304"/>
              </a:rPr>
              <a:t>)</a:t>
            </a:r>
            <a:endParaRPr lang="zh-CN" altLang="en-US" sz="2195">
              <a:solidFill>
                <a:srgbClr val="000000"/>
              </a:solidFill>
              <a:latin typeface="Times New Roman" panose="02020603050405020304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70052" y="1802973"/>
            <a:ext cx="865622" cy="37189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915"/>
              </a:lnSpc>
            </a:pPr>
            <a:r>
              <a:rPr lang="zh-CN" altLang="en-US" sz="2640">
                <a:solidFill>
                  <a:srgbClr val="16754D"/>
                </a:solidFill>
                <a:latin typeface="Wingdings" panose="05000000000000000000"/>
              </a:rPr>
              <a:t></a:t>
            </a:r>
            <a:r>
              <a:rPr lang="zh-CN" altLang="en-US" sz="2195">
                <a:solidFill>
                  <a:srgbClr val="000000"/>
                </a:solidFill>
                <a:latin typeface="微软雅黑" panose="020B0503020204020204" charset="-122"/>
              </a:rPr>
              <a:t>子集</a:t>
            </a:r>
            <a:endParaRPr lang="zh-CN" altLang="en-US" sz="2195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582547" y="1875698"/>
            <a:ext cx="1410643" cy="27084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10"/>
              </a:lnSpc>
            </a:pPr>
            <a:r>
              <a:rPr lang="zh-CN" altLang="en-US" sz="2195">
                <a:solidFill>
                  <a:srgbClr val="000000"/>
                </a:solidFill>
                <a:latin typeface="微软雅黑" panose="020B0503020204020204" charset="-122"/>
              </a:rPr>
              <a:t>包含编号为</a:t>
            </a:r>
            <a:endParaRPr lang="zh-CN" altLang="en-US" sz="2195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292080" y="1916832"/>
            <a:ext cx="2987997" cy="269304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10"/>
              </a:lnSpc>
            </a:pPr>
            <a:r>
              <a:rPr lang="zh-CN" altLang="en-US" sz="2195">
                <a:solidFill>
                  <a:srgbClr val="000000"/>
                </a:solidFill>
                <a:latin typeface="微软雅黑" panose="020B0503020204020204" charset="-122"/>
              </a:rPr>
              <a:t>的  个样例，其中</a:t>
            </a:r>
            <a:r>
              <a:rPr lang="zh-CN" altLang="en-US" sz="2195">
                <a:solidFill>
                  <a:srgbClr val="FF0000"/>
                </a:solidFill>
                <a:latin typeface="微软雅黑" panose="020B0503020204020204" charset="-122"/>
              </a:rPr>
              <a:t>正例</a:t>
            </a:r>
            <a:r>
              <a:rPr lang="zh-CN" altLang="en-US" sz="2195">
                <a:solidFill>
                  <a:srgbClr val="000000"/>
                </a:solidFill>
                <a:latin typeface="微软雅黑" panose="020B0503020204020204" charset="-122"/>
              </a:rPr>
              <a:t>占</a:t>
            </a:r>
            <a:endParaRPr lang="zh-CN" altLang="en-US" sz="2195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550542" y="2303942"/>
            <a:ext cx="1128514" cy="27084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10"/>
              </a:lnSpc>
            </a:pPr>
            <a:r>
              <a:rPr lang="zh-CN" altLang="en-US" sz="2195">
                <a:solidFill>
                  <a:srgbClr val="000000"/>
                </a:solidFill>
                <a:latin typeface="微软雅黑" panose="020B0503020204020204" charset="-122"/>
              </a:rPr>
              <a:t>，反例占</a:t>
            </a:r>
            <a:endParaRPr lang="zh-CN" altLang="en-US" sz="2195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652392" y="2303942"/>
            <a:ext cx="730969" cy="269304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10"/>
              </a:lnSpc>
            </a:pPr>
            <a:r>
              <a:rPr lang="zh-CN" altLang="en-US" sz="2195">
                <a:solidFill>
                  <a:srgbClr val="000000"/>
                </a:solidFill>
                <a:latin typeface="微软雅黑" panose="020B0503020204020204" charset="-122"/>
              </a:rPr>
              <a:t>，  、</a:t>
            </a:r>
            <a:endParaRPr lang="zh-CN" altLang="en-US" sz="2195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702809" y="2295600"/>
            <a:ext cx="3552254" cy="269304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10"/>
              </a:lnSpc>
            </a:pPr>
            <a:r>
              <a:rPr lang="zh-CN" altLang="en-US" sz="2195">
                <a:solidFill>
                  <a:srgbClr val="000000"/>
                </a:solidFill>
                <a:latin typeface="微软雅黑" panose="020B0503020204020204" charset="-122"/>
              </a:rPr>
              <a:t>同理，  个结点的</a:t>
            </a:r>
            <a:r>
              <a:rPr lang="zh-CN" altLang="en-US" sz="2195">
                <a:solidFill>
                  <a:srgbClr val="FF0000"/>
                </a:solidFill>
                <a:latin typeface="微软雅黑" panose="020B0503020204020204" charset="-122"/>
              </a:rPr>
              <a:t>信息熵</a:t>
            </a:r>
            <a:r>
              <a:rPr lang="zh-CN" altLang="en-US" sz="2195">
                <a:solidFill>
                  <a:srgbClr val="000000"/>
                </a:solidFill>
                <a:latin typeface="微软雅黑" panose="020B0503020204020204" charset="-122"/>
              </a:rPr>
              <a:t>为：</a:t>
            </a:r>
            <a:endParaRPr lang="zh-CN" altLang="en-US" sz="2195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270051" y="4293096"/>
            <a:ext cx="3686907" cy="37189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915"/>
              </a:lnSpc>
            </a:pPr>
            <a:r>
              <a:rPr lang="zh-CN" altLang="en-US" sz="2640">
                <a:solidFill>
                  <a:srgbClr val="16754D"/>
                </a:solidFill>
                <a:latin typeface="Wingdings" panose="05000000000000000000"/>
              </a:rPr>
              <a:t></a:t>
            </a:r>
            <a:r>
              <a:rPr lang="zh-CN" altLang="en-US" sz="2195">
                <a:solidFill>
                  <a:srgbClr val="000000"/>
                </a:solidFill>
                <a:latin typeface="微软雅黑" panose="020B0503020204020204" charset="-122"/>
              </a:rPr>
              <a:t>属性“色泽”的</a:t>
            </a:r>
            <a:r>
              <a:rPr lang="zh-CN" altLang="en-US" sz="2195">
                <a:solidFill>
                  <a:srgbClr val="FF0000"/>
                </a:solidFill>
                <a:latin typeface="微软雅黑" panose="020B0503020204020204" charset="-122"/>
              </a:rPr>
              <a:t>信息增益</a:t>
            </a:r>
            <a:r>
              <a:rPr lang="zh-CN" altLang="en-US" sz="2195">
                <a:solidFill>
                  <a:srgbClr val="000000"/>
                </a:solidFill>
                <a:latin typeface="微软雅黑" panose="020B0503020204020204" charset="-122"/>
              </a:rPr>
              <a:t>为</a:t>
            </a:r>
            <a:endParaRPr lang="zh-CN" altLang="en-US" sz="2195">
              <a:solidFill>
                <a:srgbClr val="000000"/>
              </a:solidFill>
              <a:latin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ws_9011.tmp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" name="图片 2" descr="ws_9012.tmp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92200" y="2070100"/>
            <a:ext cx="152400" cy="165100"/>
          </a:xfrm>
          <a:prstGeom prst="rect">
            <a:avLst/>
          </a:prstGeom>
        </p:spPr>
      </p:pic>
      <p:pic>
        <p:nvPicPr>
          <p:cNvPr id="4" name="图片 3" descr="ws_9022.tmp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00200" y="1993900"/>
            <a:ext cx="254000" cy="241300"/>
          </a:xfrm>
          <a:prstGeom prst="rect">
            <a:avLst/>
          </a:prstGeom>
        </p:spPr>
      </p:pic>
      <p:pic>
        <p:nvPicPr>
          <p:cNvPr id="5" name="图片 4" descr="ws_9023.tmp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993900" y="1955800"/>
            <a:ext cx="292100" cy="304800"/>
          </a:xfrm>
          <a:prstGeom prst="rect">
            <a:avLst/>
          </a:prstGeom>
        </p:spPr>
      </p:pic>
      <p:pic>
        <p:nvPicPr>
          <p:cNvPr id="6" name="图片 5" descr="ws_9024.tmp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298700" y="1955800"/>
            <a:ext cx="292100" cy="304800"/>
          </a:xfrm>
          <a:prstGeom prst="rect">
            <a:avLst/>
          </a:prstGeom>
        </p:spPr>
      </p:pic>
      <p:pic>
        <p:nvPicPr>
          <p:cNvPr id="7" name="图片 6" descr="ws_9035.tmp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098800" y="2006600"/>
            <a:ext cx="152400" cy="228600"/>
          </a:xfrm>
          <a:prstGeom prst="rect">
            <a:avLst/>
          </a:prstGeom>
        </p:spPr>
      </p:pic>
      <p:pic>
        <p:nvPicPr>
          <p:cNvPr id="8" name="图片 7" descr="ws_9036.tmp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479800" y="1993900"/>
            <a:ext cx="152400" cy="241300"/>
          </a:xfrm>
          <a:prstGeom prst="rect">
            <a:avLst/>
          </a:prstGeom>
        </p:spPr>
      </p:pic>
      <p:pic>
        <p:nvPicPr>
          <p:cNvPr id="9" name="图片 8" descr="ws_9037.tmp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4813300" y="2070100"/>
            <a:ext cx="152400" cy="165100"/>
          </a:xfrm>
          <a:prstGeom prst="rect">
            <a:avLst/>
          </a:prstGeom>
        </p:spPr>
      </p:pic>
      <p:pic>
        <p:nvPicPr>
          <p:cNvPr id="10" name="图片 9" descr="ws_9038.tmp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5321300" y="1993900"/>
            <a:ext cx="241300" cy="241300"/>
          </a:xfrm>
          <a:prstGeom prst="rect">
            <a:avLst/>
          </a:prstGeom>
        </p:spPr>
      </p:pic>
      <p:pic>
        <p:nvPicPr>
          <p:cNvPr id="11" name="图片 10" descr="ws_9048.tmp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5702300" y="1955800"/>
            <a:ext cx="304800" cy="304800"/>
          </a:xfrm>
          <a:prstGeom prst="rect">
            <a:avLst/>
          </a:prstGeom>
        </p:spPr>
      </p:pic>
      <p:pic>
        <p:nvPicPr>
          <p:cNvPr id="12" name="图片 11" descr="ws_9049.tmp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6007100" y="1955800"/>
            <a:ext cx="292100" cy="304800"/>
          </a:xfrm>
          <a:prstGeom prst="rect">
            <a:avLst/>
          </a:prstGeom>
        </p:spPr>
      </p:pic>
      <p:pic>
        <p:nvPicPr>
          <p:cNvPr id="13" name="图片 12" descr="ws_904A.tmp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6807200" y="2006600"/>
            <a:ext cx="152400" cy="228600"/>
          </a:xfrm>
          <a:prstGeom prst="rect">
            <a:avLst/>
          </a:prstGeom>
        </p:spPr>
      </p:pic>
      <p:pic>
        <p:nvPicPr>
          <p:cNvPr id="14" name="图片 13" descr="ws_905B.tmp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7175500" y="2006600"/>
            <a:ext cx="165100" cy="228600"/>
          </a:xfrm>
          <a:prstGeom prst="rect">
            <a:avLst/>
          </a:prstGeom>
        </p:spPr>
      </p:pic>
      <p:pic>
        <p:nvPicPr>
          <p:cNvPr id="15" name="图片 14" descr="ws_905C.tmp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092200" y="2565400"/>
            <a:ext cx="152400" cy="165100"/>
          </a:xfrm>
          <a:prstGeom prst="rect">
            <a:avLst/>
          </a:prstGeom>
        </p:spPr>
      </p:pic>
      <p:pic>
        <p:nvPicPr>
          <p:cNvPr id="16" name="图片 15" descr="ws_905D.tmp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1600200" y="2489200"/>
            <a:ext cx="254000" cy="241300"/>
          </a:xfrm>
          <a:prstGeom prst="rect">
            <a:avLst/>
          </a:prstGeom>
        </p:spPr>
      </p:pic>
      <p:pic>
        <p:nvPicPr>
          <p:cNvPr id="17" name="图片 16" descr="ws_905E.tmp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1993900" y="2451100"/>
            <a:ext cx="304800" cy="304800"/>
          </a:xfrm>
          <a:prstGeom prst="rect">
            <a:avLst/>
          </a:prstGeom>
        </p:spPr>
      </p:pic>
      <p:pic>
        <p:nvPicPr>
          <p:cNvPr id="18" name="图片 17" descr="ws_906F.tmp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2298700" y="2463800"/>
            <a:ext cx="304800" cy="279400"/>
          </a:xfrm>
          <a:prstGeom prst="rect">
            <a:avLst/>
          </a:prstGeom>
        </p:spPr>
      </p:pic>
      <p:pic>
        <p:nvPicPr>
          <p:cNvPr id="19" name="图片 18" descr="ws_9070.tmp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3124200" y="2501900"/>
            <a:ext cx="152400" cy="228600"/>
          </a:xfrm>
          <a:prstGeom prst="rect">
            <a:avLst/>
          </a:prstGeom>
        </p:spPr>
      </p:pic>
      <p:pic>
        <p:nvPicPr>
          <p:cNvPr id="20" name="图片 19" descr="ws_9071.tmp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3505200" y="2501900"/>
            <a:ext cx="152400" cy="228600"/>
          </a:xfrm>
          <a:prstGeom prst="rect">
            <a:avLst/>
          </a:prstGeom>
        </p:spPr>
      </p:pic>
      <p:pic>
        <p:nvPicPr>
          <p:cNvPr id="21" name="图片 20" descr="ws_9072.tmp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4813300" y="2565400"/>
            <a:ext cx="165100" cy="152400"/>
          </a:xfrm>
          <a:prstGeom prst="rect">
            <a:avLst/>
          </a:prstGeom>
        </p:spPr>
      </p:pic>
      <p:pic>
        <p:nvPicPr>
          <p:cNvPr id="22" name="图片 21" descr="ws_9082.tmp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5334000" y="2489200"/>
            <a:ext cx="254000" cy="228600"/>
          </a:xfrm>
          <a:prstGeom prst="rect">
            <a:avLst/>
          </a:prstGeom>
        </p:spPr>
      </p:pic>
      <p:pic>
        <p:nvPicPr>
          <p:cNvPr id="23" name="图片 22" descr="ws_9083.tmp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5727700" y="2451100"/>
            <a:ext cx="304800" cy="304800"/>
          </a:xfrm>
          <a:prstGeom prst="rect">
            <a:avLst/>
          </a:prstGeom>
        </p:spPr>
      </p:pic>
      <p:pic>
        <p:nvPicPr>
          <p:cNvPr id="24" name="图片 23" descr="ws_9084.tmp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6032500" y="2451100"/>
            <a:ext cx="304800" cy="304800"/>
          </a:xfrm>
          <a:prstGeom prst="rect">
            <a:avLst/>
          </a:prstGeom>
        </p:spPr>
      </p:pic>
      <p:pic>
        <p:nvPicPr>
          <p:cNvPr id="25" name="图片 24" descr="ws_9095.tmp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6858000" y="2489200"/>
            <a:ext cx="152400" cy="241300"/>
          </a:xfrm>
          <a:prstGeom prst="rect">
            <a:avLst/>
          </a:prstGeom>
        </p:spPr>
      </p:pic>
      <p:pic>
        <p:nvPicPr>
          <p:cNvPr id="26" name="图片 25" descr="ws_9096.tmp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7239000" y="2489200"/>
            <a:ext cx="152400" cy="241300"/>
          </a:xfrm>
          <a:prstGeom prst="rect">
            <a:avLst/>
          </a:prstGeom>
        </p:spPr>
      </p:pic>
      <p:pic>
        <p:nvPicPr>
          <p:cNvPr id="27" name="图片 26" descr="ws_9097.tmp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7391400" y="2489200"/>
            <a:ext cx="152400" cy="241300"/>
          </a:xfrm>
          <a:prstGeom prst="rect">
            <a:avLst/>
          </a:prstGeom>
        </p:spPr>
      </p:pic>
      <p:pic>
        <p:nvPicPr>
          <p:cNvPr id="28" name="图片 27" descr="ws_9098.tmp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1079500" y="3022600"/>
            <a:ext cx="165100" cy="165100"/>
          </a:xfrm>
          <a:prstGeom prst="rect">
            <a:avLst/>
          </a:prstGeom>
        </p:spPr>
      </p:pic>
      <p:pic>
        <p:nvPicPr>
          <p:cNvPr id="29" name="图片 28" descr="ws_90A8.tmp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1600200" y="2946400"/>
            <a:ext cx="254000" cy="241300"/>
          </a:xfrm>
          <a:prstGeom prst="rect">
            <a:avLst/>
          </a:prstGeom>
        </p:spPr>
      </p:pic>
      <p:pic>
        <p:nvPicPr>
          <p:cNvPr id="30" name="图片 29" descr="ws_90A9.tmp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1981200" y="2908300"/>
            <a:ext cx="304800" cy="304800"/>
          </a:xfrm>
          <a:prstGeom prst="rect">
            <a:avLst/>
          </a:prstGeom>
        </p:spPr>
      </p:pic>
      <p:pic>
        <p:nvPicPr>
          <p:cNvPr id="31" name="图片 30" descr="ws_90AA.tmp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2286000" y="2908300"/>
            <a:ext cx="304800" cy="292100"/>
          </a:xfrm>
          <a:prstGeom prst="rect">
            <a:avLst/>
          </a:prstGeom>
        </p:spPr>
      </p:pic>
      <p:pic>
        <p:nvPicPr>
          <p:cNvPr id="32" name="图片 31" descr="ws_90BB.tmp"/>
          <p:cNvPicPr/>
          <p:nvPr/>
        </p:nvPicPr>
        <p:blipFill>
          <a:blip r:embed="rId31" cstate="print"/>
          <a:stretch>
            <a:fillRect/>
          </a:stretch>
        </p:blipFill>
        <p:spPr>
          <a:xfrm>
            <a:off x="3098800" y="2959100"/>
            <a:ext cx="152400" cy="228600"/>
          </a:xfrm>
          <a:prstGeom prst="rect">
            <a:avLst/>
          </a:prstGeom>
        </p:spPr>
      </p:pic>
      <p:pic>
        <p:nvPicPr>
          <p:cNvPr id="33" name="图片 32" descr="ws_90BC.tmp"/>
          <p:cNvPicPr/>
          <p:nvPr/>
        </p:nvPicPr>
        <p:blipFill>
          <a:blip r:embed="rId32" cstate="print"/>
          <a:stretch>
            <a:fillRect/>
          </a:stretch>
        </p:blipFill>
        <p:spPr>
          <a:xfrm>
            <a:off x="3340100" y="2959100"/>
            <a:ext cx="139700" cy="228600"/>
          </a:xfrm>
          <a:prstGeom prst="rect">
            <a:avLst/>
          </a:prstGeom>
        </p:spPr>
      </p:pic>
      <p:pic>
        <p:nvPicPr>
          <p:cNvPr id="34" name="图片 33" descr="ws_90BD.tmp"/>
          <p:cNvPicPr/>
          <p:nvPr/>
        </p:nvPicPr>
        <p:blipFill>
          <a:blip r:embed="rId33" cstate="print"/>
          <a:stretch>
            <a:fillRect/>
          </a:stretch>
        </p:blipFill>
        <p:spPr>
          <a:xfrm>
            <a:off x="3479800" y="2959100"/>
            <a:ext cx="152400" cy="228600"/>
          </a:xfrm>
          <a:prstGeom prst="rect">
            <a:avLst/>
          </a:prstGeom>
        </p:spPr>
      </p:pic>
      <p:pic>
        <p:nvPicPr>
          <p:cNvPr id="35" name="图片 34" descr="ws_90BE.tmp"/>
          <p:cNvPicPr/>
          <p:nvPr/>
        </p:nvPicPr>
        <p:blipFill>
          <a:blip r:embed="rId34" cstate="print"/>
          <a:stretch>
            <a:fillRect/>
          </a:stretch>
        </p:blipFill>
        <p:spPr>
          <a:xfrm>
            <a:off x="3632200" y="2959100"/>
            <a:ext cx="152400" cy="228600"/>
          </a:xfrm>
          <a:prstGeom prst="rect">
            <a:avLst/>
          </a:prstGeom>
        </p:spPr>
      </p:pic>
      <p:pic>
        <p:nvPicPr>
          <p:cNvPr id="36" name="图片 35" descr="ws_90CF.tmp"/>
          <p:cNvPicPr/>
          <p:nvPr/>
        </p:nvPicPr>
        <p:blipFill>
          <a:blip r:embed="rId35" cstate="print"/>
          <a:stretch>
            <a:fillRect/>
          </a:stretch>
        </p:blipFill>
        <p:spPr>
          <a:xfrm>
            <a:off x="20434" y="22376"/>
            <a:ext cx="9144000" cy="6858000"/>
          </a:xfrm>
          <a:prstGeom prst="rect">
            <a:avLst/>
          </a:prstGeom>
        </p:spPr>
      </p:pic>
      <p:sp>
        <p:nvSpPr>
          <p:cNvPr id="58" name="TextBox 57"/>
          <p:cNvSpPr txBox="1"/>
          <p:nvPr/>
        </p:nvSpPr>
        <p:spPr>
          <a:xfrm>
            <a:off x="1240634" y="5085184"/>
            <a:ext cx="2543966" cy="75661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00"/>
              </a:lnSpc>
              <a:tabLst>
                <a:tab pos="1143000" algn="l"/>
              </a:tabLst>
              <a:defRPr/>
            </a:pPr>
            <a:r>
              <a:rPr lang="zh-CN" altLang="en-US">
                <a:solidFill>
                  <a:prstClr val="black"/>
                </a:solidFill>
              </a:rPr>
              <a:t>	</a:t>
            </a:r>
            <a:r>
              <a:rPr lang="zh-CN" altLang="en-US">
                <a:solidFill>
                  <a:srgbClr val="FF0000"/>
                </a:solidFill>
                <a:latin typeface="微软雅黑" panose="020B0503020204020204" charset="-122"/>
              </a:rPr>
              <a:t>清晰</a:t>
            </a:r>
            <a:endParaRPr lang="zh-CN" altLang="en-US">
              <a:solidFill>
                <a:srgbClr val="FF0000"/>
              </a:solidFill>
              <a:latin typeface="微软雅黑" panose="020B0503020204020204" charset="-122"/>
            </a:endParaRPr>
          </a:p>
          <a:p>
            <a:pPr>
              <a:lnSpc>
                <a:spcPts val="1000"/>
              </a:lnSpc>
              <a:tabLst>
                <a:tab pos="1143000" algn="l"/>
              </a:tabLst>
              <a:defRPr/>
            </a:pPr>
            <a:endParaRPr lang="zh-CN" altLang="en-US">
              <a:solidFill>
                <a:srgbClr val="000000"/>
              </a:solidFill>
              <a:latin typeface="微软雅黑" panose="020B0503020204020204" charset="-122"/>
            </a:endParaRPr>
          </a:p>
          <a:p>
            <a:pPr>
              <a:lnSpc>
                <a:spcPts val="3080"/>
              </a:lnSpc>
              <a:tabLst>
                <a:tab pos="1143000" algn="l"/>
              </a:tabLst>
              <a:defRPr/>
            </a:pPr>
            <a:r>
              <a:rPr lang="en-US" altLang="zh-CN" sz="2195">
                <a:solidFill>
                  <a:srgbClr val="000000"/>
                </a:solidFill>
                <a:latin typeface="微软雅黑" panose="020B0503020204020204" charset="-122"/>
              </a:rPr>
              <a:t>{1,2,3,4,5,6,8,10,15}</a:t>
            </a:r>
            <a:endParaRPr lang="zh-CN" altLang="en-US" sz="2195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251520" y="332656"/>
            <a:ext cx="7482818" cy="4424288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910"/>
              </a:lnSpc>
              <a:tabLst>
                <a:tab pos="127000" algn="l"/>
                <a:tab pos="3949700" algn="l"/>
              </a:tabLst>
              <a:defRPr/>
            </a:pPr>
            <a:r>
              <a:rPr lang="zh-CN" altLang="en-US" sz="2795">
                <a:solidFill>
                  <a:srgbClr val="000000"/>
                </a:solidFill>
                <a:latin typeface="微软雅黑" panose="020B0503020204020204" charset="-122"/>
              </a:rPr>
              <a:t>一个例子 </a:t>
            </a:r>
            <a:r>
              <a:rPr lang="en-US" altLang="zh-CN" sz="2400">
                <a:solidFill>
                  <a:srgbClr val="000000"/>
                </a:solidFill>
                <a:latin typeface="Times New Roman" panose="02020603050405020304"/>
              </a:rPr>
              <a:t>(</a:t>
            </a:r>
            <a:r>
              <a:rPr lang="zh-CN" altLang="en-US" sz="2400">
                <a:solidFill>
                  <a:srgbClr val="000000"/>
                </a:solidFill>
                <a:latin typeface="微软雅黑" panose="020B0503020204020204" charset="-122"/>
              </a:rPr>
              <a:t>续</a:t>
            </a:r>
            <a:r>
              <a:rPr lang="en-US" altLang="zh-CN" sz="2400">
                <a:solidFill>
                  <a:srgbClr val="000000"/>
                </a:solidFill>
                <a:latin typeface="Times New Roman" panose="02020603050405020304"/>
              </a:rPr>
              <a:t>)</a:t>
            </a:r>
            <a:endParaRPr lang="en-US" altLang="zh-CN" sz="2400">
              <a:solidFill>
                <a:srgbClr val="000000"/>
              </a:solidFill>
              <a:latin typeface="Times New Roman" panose="02020603050405020304"/>
            </a:endParaRPr>
          </a:p>
          <a:p>
            <a:pPr>
              <a:lnSpc>
                <a:spcPts val="1000"/>
              </a:lnSpc>
              <a:tabLst>
                <a:tab pos="127000" algn="l"/>
                <a:tab pos="3949700" algn="l"/>
              </a:tabLst>
              <a:defRPr/>
            </a:pPr>
            <a:endParaRPr lang="en-US" altLang="zh-CN" sz="2400">
              <a:solidFill>
                <a:srgbClr val="000000"/>
              </a:solidFill>
              <a:latin typeface="Times New Roman" panose="02020603050405020304"/>
            </a:endParaRPr>
          </a:p>
          <a:p>
            <a:pPr>
              <a:lnSpc>
                <a:spcPts val="1000"/>
              </a:lnSpc>
              <a:tabLst>
                <a:tab pos="127000" algn="l"/>
                <a:tab pos="3949700" algn="l"/>
              </a:tabLst>
              <a:defRPr/>
            </a:pPr>
            <a:endParaRPr lang="en-US" altLang="zh-CN" sz="2400">
              <a:solidFill>
                <a:srgbClr val="000000"/>
              </a:solidFill>
              <a:latin typeface="Times New Roman" panose="02020603050405020304"/>
            </a:endParaRPr>
          </a:p>
          <a:p>
            <a:pPr>
              <a:lnSpc>
                <a:spcPts val="1000"/>
              </a:lnSpc>
              <a:tabLst>
                <a:tab pos="127000" algn="l"/>
                <a:tab pos="3949700" algn="l"/>
              </a:tabLst>
              <a:defRPr/>
            </a:pPr>
            <a:endParaRPr lang="en-US" altLang="zh-CN" sz="2400">
              <a:solidFill>
                <a:srgbClr val="000000"/>
              </a:solidFill>
              <a:latin typeface="Times New Roman" panose="02020603050405020304"/>
            </a:endParaRPr>
          </a:p>
          <a:p>
            <a:pPr>
              <a:lnSpc>
                <a:spcPts val="3565"/>
              </a:lnSpc>
              <a:tabLst>
                <a:tab pos="127000" algn="l"/>
                <a:tab pos="3949700" algn="l"/>
              </a:tabLst>
              <a:defRPr/>
            </a:pPr>
            <a:r>
              <a:rPr lang="en-US" altLang="zh-CN" sz="2400">
                <a:solidFill>
                  <a:srgbClr val="000000"/>
                </a:solidFill>
                <a:latin typeface="Times New Roman" panose="02020603050405020304"/>
              </a:rPr>
              <a:t>	</a:t>
            </a:r>
            <a:r>
              <a:rPr lang="en-US" altLang="zh-CN" sz="2640">
                <a:solidFill>
                  <a:srgbClr val="16754D"/>
                </a:solidFill>
                <a:latin typeface="Wingdings" panose="05000000000000000000"/>
              </a:rPr>
              <a:t></a:t>
            </a:r>
            <a:r>
              <a:rPr lang="zh-CN" altLang="en-US" sz="2195">
                <a:solidFill>
                  <a:srgbClr val="000000"/>
                </a:solidFill>
                <a:latin typeface="微软雅黑" panose="020B0503020204020204" charset="-122"/>
              </a:rPr>
              <a:t>类似的，其他属性的信息增益为</a:t>
            </a:r>
            <a:endParaRPr lang="zh-CN" altLang="en-US" sz="2195">
              <a:solidFill>
                <a:srgbClr val="000000"/>
              </a:solidFill>
              <a:latin typeface="微软雅黑" panose="020B0503020204020204" charset="-122"/>
            </a:endParaRPr>
          </a:p>
          <a:p>
            <a:pPr>
              <a:lnSpc>
                <a:spcPts val="1000"/>
              </a:lnSpc>
              <a:tabLst>
                <a:tab pos="127000" algn="l"/>
                <a:tab pos="3949700" algn="l"/>
              </a:tabLst>
              <a:defRPr/>
            </a:pPr>
            <a:endParaRPr lang="zh-CN" altLang="en-US" sz="2195">
              <a:solidFill>
                <a:srgbClr val="000000"/>
              </a:solidFill>
              <a:latin typeface="微软雅黑" panose="020B0503020204020204" charset="-122"/>
            </a:endParaRPr>
          </a:p>
          <a:p>
            <a:pPr>
              <a:lnSpc>
                <a:spcPts val="1000"/>
              </a:lnSpc>
              <a:tabLst>
                <a:tab pos="127000" algn="l"/>
                <a:tab pos="3949700" algn="l"/>
              </a:tabLst>
              <a:defRPr/>
            </a:pPr>
            <a:endParaRPr lang="zh-CN" altLang="en-US" sz="2195">
              <a:solidFill>
                <a:srgbClr val="000000"/>
              </a:solidFill>
              <a:latin typeface="微软雅黑" panose="020B0503020204020204" charset="-122"/>
            </a:endParaRPr>
          </a:p>
          <a:p>
            <a:pPr>
              <a:lnSpc>
                <a:spcPts val="1000"/>
              </a:lnSpc>
              <a:tabLst>
                <a:tab pos="127000" algn="l"/>
                <a:tab pos="3949700" algn="l"/>
              </a:tabLst>
              <a:defRPr/>
            </a:pPr>
            <a:endParaRPr lang="zh-CN" altLang="en-US" sz="2195">
              <a:solidFill>
                <a:srgbClr val="000000"/>
              </a:solidFill>
              <a:latin typeface="微软雅黑" panose="020B0503020204020204" charset="-122"/>
            </a:endParaRPr>
          </a:p>
          <a:p>
            <a:pPr>
              <a:lnSpc>
                <a:spcPts val="1000"/>
              </a:lnSpc>
              <a:tabLst>
                <a:tab pos="127000" algn="l"/>
                <a:tab pos="3949700" algn="l"/>
              </a:tabLst>
              <a:defRPr/>
            </a:pPr>
            <a:endParaRPr lang="zh-CN" altLang="en-US" sz="2195">
              <a:solidFill>
                <a:srgbClr val="000000"/>
              </a:solidFill>
              <a:latin typeface="微软雅黑" panose="020B0503020204020204" charset="-122"/>
            </a:endParaRPr>
          </a:p>
          <a:p>
            <a:pPr>
              <a:lnSpc>
                <a:spcPts val="1000"/>
              </a:lnSpc>
              <a:tabLst>
                <a:tab pos="127000" algn="l"/>
                <a:tab pos="3949700" algn="l"/>
              </a:tabLst>
              <a:defRPr/>
            </a:pPr>
            <a:endParaRPr lang="zh-CN" altLang="en-US" sz="2195">
              <a:solidFill>
                <a:srgbClr val="000000"/>
              </a:solidFill>
              <a:latin typeface="微软雅黑" panose="020B0503020204020204" charset="-122"/>
            </a:endParaRPr>
          </a:p>
          <a:p>
            <a:pPr>
              <a:lnSpc>
                <a:spcPts val="1000"/>
              </a:lnSpc>
              <a:tabLst>
                <a:tab pos="127000" algn="l"/>
                <a:tab pos="3949700" algn="l"/>
              </a:tabLst>
              <a:defRPr/>
            </a:pPr>
            <a:endParaRPr lang="zh-CN" altLang="en-US" sz="2195">
              <a:solidFill>
                <a:srgbClr val="000000"/>
              </a:solidFill>
              <a:latin typeface="微软雅黑" panose="020B0503020204020204" charset="-122"/>
            </a:endParaRPr>
          </a:p>
          <a:p>
            <a:pPr>
              <a:lnSpc>
                <a:spcPts val="1000"/>
              </a:lnSpc>
              <a:tabLst>
                <a:tab pos="127000" algn="l"/>
                <a:tab pos="3949700" algn="l"/>
              </a:tabLst>
              <a:defRPr/>
            </a:pPr>
            <a:endParaRPr lang="zh-CN" altLang="en-US" sz="2195">
              <a:solidFill>
                <a:srgbClr val="000000"/>
              </a:solidFill>
              <a:latin typeface="微软雅黑" panose="020B0503020204020204" charset="-122"/>
            </a:endParaRPr>
          </a:p>
          <a:p>
            <a:pPr>
              <a:lnSpc>
                <a:spcPts val="1000"/>
              </a:lnSpc>
              <a:tabLst>
                <a:tab pos="127000" algn="l"/>
                <a:tab pos="3949700" algn="l"/>
              </a:tabLst>
              <a:defRPr/>
            </a:pPr>
            <a:endParaRPr lang="zh-CN" altLang="en-US" sz="2195">
              <a:solidFill>
                <a:srgbClr val="000000"/>
              </a:solidFill>
              <a:latin typeface="微软雅黑" panose="020B0503020204020204" charset="-122"/>
            </a:endParaRPr>
          </a:p>
          <a:p>
            <a:pPr>
              <a:lnSpc>
                <a:spcPts val="1000"/>
              </a:lnSpc>
              <a:tabLst>
                <a:tab pos="127000" algn="l"/>
                <a:tab pos="3949700" algn="l"/>
              </a:tabLst>
              <a:defRPr/>
            </a:pPr>
            <a:endParaRPr lang="zh-CN" altLang="en-US" sz="2195">
              <a:solidFill>
                <a:srgbClr val="000000"/>
              </a:solidFill>
              <a:latin typeface="微软雅黑" panose="020B0503020204020204" charset="-122"/>
            </a:endParaRPr>
          </a:p>
          <a:p>
            <a:pPr>
              <a:lnSpc>
                <a:spcPts val="1000"/>
              </a:lnSpc>
              <a:tabLst>
                <a:tab pos="127000" algn="l"/>
                <a:tab pos="3949700" algn="l"/>
              </a:tabLst>
              <a:defRPr/>
            </a:pPr>
            <a:endParaRPr lang="zh-CN" altLang="en-US" sz="2195">
              <a:solidFill>
                <a:srgbClr val="000000"/>
              </a:solidFill>
              <a:latin typeface="微软雅黑" panose="020B0503020204020204" charset="-122"/>
            </a:endParaRPr>
          </a:p>
          <a:p>
            <a:pPr>
              <a:lnSpc>
                <a:spcPts val="1000"/>
              </a:lnSpc>
              <a:tabLst>
                <a:tab pos="127000" algn="l"/>
                <a:tab pos="3949700" algn="l"/>
              </a:tabLst>
              <a:defRPr/>
            </a:pPr>
            <a:endParaRPr lang="zh-CN" altLang="en-US" sz="2195">
              <a:solidFill>
                <a:srgbClr val="000000"/>
              </a:solidFill>
              <a:latin typeface="微软雅黑" panose="020B0503020204020204" charset="-122"/>
            </a:endParaRPr>
          </a:p>
          <a:p>
            <a:pPr>
              <a:lnSpc>
                <a:spcPts val="1000"/>
              </a:lnSpc>
              <a:tabLst>
                <a:tab pos="127000" algn="l"/>
                <a:tab pos="3949700" algn="l"/>
              </a:tabLst>
              <a:defRPr/>
            </a:pPr>
            <a:endParaRPr lang="zh-CN" altLang="en-US" sz="2195">
              <a:solidFill>
                <a:srgbClr val="000000"/>
              </a:solidFill>
              <a:latin typeface="微软雅黑" panose="020B0503020204020204" charset="-122"/>
            </a:endParaRPr>
          </a:p>
          <a:p>
            <a:pPr>
              <a:lnSpc>
                <a:spcPts val="1000"/>
              </a:lnSpc>
              <a:tabLst>
                <a:tab pos="127000" algn="l"/>
                <a:tab pos="3949700" algn="l"/>
              </a:tabLst>
              <a:defRPr/>
            </a:pPr>
            <a:endParaRPr lang="zh-CN" altLang="en-US" sz="2195">
              <a:solidFill>
                <a:srgbClr val="000000"/>
              </a:solidFill>
              <a:latin typeface="微软雅黑" panose="020B0503020204020204" charset="-122"/>
            </a:endParaRPr>
          </a:p>
          <a:p>
            <a:pPr>
              <a:lnSpc>
                <a:spcPts val="1000"/>
              </a:lnSpc>
              <a:tabLst>
                <a:tab pos="127000" algn="l"/>
                <a:tab pos="3949700" algn="l"/>
              </a:tabLst>
              <a:defRPr/>
            </a:pPr>
            <a:endParaRPr lang="zh-CN" altLang="en-US" sz="2195">
              <a:solidFill>
                <a:srgbClr val="000000"/>
              </a:solidFill>
              <a:latin typeface="微软雅黑" panose="020B0503020204020204" charset="-122"/>
            </a:endParaRPr>
          </a:p>
          <a:p>
            <a:pPr>
              <a:lnSpc>
                <a:spcPts val="1000"/>
              </a:lnSpc>
              <a:tabLst>
                <a:tab pos="127000" algn="l"/>
                <a:tab pos="3949700" algn="l"/>
              </a:tabLst>
              <a:defRPr/>
            </a:pPr>
            <a:endParaRPr lang="zh-CN" altLang="en-US" sz="2195">
              <a:solidFill>
                <a:srgbClr val="000000"/>
              </a:solidFill>
              <a:latin typeface="微软雅黑" panose="020B0503020204020204" charset="-122"/>
            </a:endParaRPr>
          </a:p>
          <a:p>
            <a:pPr>
              <a:lnSpc>
                <a:spcPts val="1000"/>
              </a:lnSpc>
              <a:tabLst>
                <a:tab pos="127000" algn="l"/>
                <a:tab pos="3949700" algn="l"/>
              </a:tabLst>
              <a:defRPr/>
            </a:pPr>
            <a:endParaRPr lang="zh-CN" altLang="en-US" sz="2195">
              <a:solidFill>
                <a:srgbClr val="000000"/>
              </a:solidFill>
              <a:latin typeface="微软雅黑" panose="020B0503020204020204" charset="-122"/>
            </a:endParaRPr>
          </a:p>
          <a:p>
            <a:pPr>
              <a:lnSpc>
                <a:spcPts val="1000"/>
              </a:lnSpc>
              <a:tabLst>
                <a:tab pos="127000" algn="l"/>
                <a:tab pos="3949700" algn="l"/>
              </a:tabLst>
              <a:defRPr/>
            </a:pPr>
            <a:endParaRPr lang="zh-CN" altLang="en-US" sz="2195">
              <a:solidFill>
                <a:srgbClr val="000000"/>
              </a:solidFill>
              <a:latin typeface="微软雅黑" panose="020B0503020204020204" charset="-122"/>
            </a:endParaRPr>
          </a:p>
          <a:p>
            <a:pPr>
              <a:lnSpc>
                <a:spcPts val="3260"/>
              </a:lnSpc>
              <a:tabLst>
                <a:tab pos="127000" algn="l"/>
                <a:tab pos="3949700" algn="l"/>
              </a:tabLst>
              <a:defRPr/>
            </a:pPr>
            <a:r>
              <a:rPr lang="zh-CN" altLang="en-US" sz="2195">
                <a:solidFill>
                  <a:srgbClr val="000000"/>
                </a:solidFill>
                <a:latin typeface="微软雅黑" panose="020B0503020204020204" charset="-122"/>
              </a:rPr>
              <a:t>	</a:t>
            </a:r>
            <a:r>
              <a:rPr lang="zh-CN" altLang="en-US" sz="2640">
                <a:solidFill>
                  <a:srgbClr val="16754D"/>
                </a:solidFill>
                <a:latin typeface="Wingdings" panose="05000000000000000000"/>
              </a:rPr>
              <a:t></a:t>
            </a:r>
            <a:r>
              <a:rPr lang="zh-CN" altLang="en-US" sz="2195">
                <a:solidFill>
                  <a:srgbClr val="000000"/>
                </a:solidFill>
                <a:latin typeface="微软雅黑" panose="020B0503020204020204" charset="-122"/>
              </a:rPr>
              <a:t>显然，属性“纹理”的信息增益最大，其被选为划分属性</a:t>
            </a:r>
            <a:endParaRPr lang="zh-CN" altLang="en-US" sz="2195">
              <a:solidFill>
                <a:srgbClr val="000000"/>
              </a:solidFill>
              <a:latin typeface="微软雅黑" panose="020B0503020204020204" charset="-122"/>
            </a:endParaRPr>
          </a:p>
          <a:p>
            <a:pPr>
              <a:lnSpc>
                <a:spcPts val="1000"/>
              </a:lnSpc>
              <a:tabLst>
                <a:tab pos="127000" algn="l"/>
                <a:tab pos="3949700" algn="l"/>
              </a:tabLst>
              <a:defRPr/>
            </a:pPr>
            <a:endParaRPr lang="zh-CN" altLang="en-US" sz="2195">
              <a:solidFill>
                <a:srgbClr val="000000"/>
              </a:solidFill>
              <a:latin typeface="微软雅黑" panose="020B0503020204020204" charset="-122"/>
            </a:endParaRPr>
          </a:p>
          <a:p>
            <a:pPr>
              <a:lnSpc>
                <a:spcPts val="1000"/>
              </a:lnSpc>
              <a:tabLst>
                <a:tab pos="127000" algn="l"/>
                <a:tab pos="3949700" algn="l"/>
              </a:tabLst>
              <a:defRPr/>
            </a:pPr>
            <a:endParaRPr lang="zh-CN" altLang="en-US" sz="2195">
              <a:solidFill>
                <a:srgbClr val="000000"/>
              </a:solidFill>
              <a:latin typeface="微软雅黑" panose="020B0503020204020204" charset="-122"/>
            </a:endParaRPr>
          </a:p>
          <a:p>
            <a:pPr>
              <a:lnSpc>
                <a:spcPts val="2725"/>
              </a:lnSpc>
              <a:tabLst>
                <a:tab pos="127000" algn="l"/>
                <a:tab pos="3949700" algn="l"/>
              </a:tabLst>
              <a:defRPr/>
            </a:pPr>
            <a:r>
              <a:rPr lang="zh-CN" altLang="en-US" sz="2195">
                <a:solidFill>
                  <a:srgbClr val="000000"/>
                </a:solidFill>
                <a:latin typeface="微软雅黑" panose="020B0503020204020204" charset="-122"/>
              </a:rPr>
              <a:t>		</a:t>
            </a:r>
            <a:r>
              <a:rPr lang="zh-CN" altLang="en-US" sz="2195">
                <a:solidFill>
                  <a:schemeClr val="accent2"/>
                </a:solidFill>
                <a:latin typeface="微软雅黑" panose="020B0503020204020204" charset="-122"/>
              </a:rPr>
              <a:t>纹理</a:t>
            </a:r>
            <a:r>
              <a:rPr lang="en-US" altLang="zh-CN" sz="2195">
                <a:solidFill>
                  <a:srgbClr val="000000"/>
                </a:solidFill>
                <a:latin typeface="微软雅黑" panose="020B0503020204020204" charset="-122"/>
              </a:rPr>
              <a:t>=?</a:t>
            </a:r>
            <a:endParaRPr lang="zh-CN" altLang="en-US" sz="2195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4355976" y="5074295"/>
            <a:ext cx="1779333" cy="73096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00"/>
              </a:lnSpc>
              <a:tabLst>
                <a:tab pos="114300" algn="l"/>
              </a:tabLst>
              <a:defRPr/>
            </a:pPr>
            <a:r>
              <a:rPr lang="zh-CN" altLang="en-US">
                <a:solidFill>
                  <a:prstClr val="black"/>
                </a:solidFill>
              </a:rPr>
              <a:t>	</a:t>
            </a:r>
            <a:r>
              <a:rPr lang="zh-CN" altLang="en-US">
                <a:solidFill>
                  <a:srgbClr val="FF0000"/>
                </a:solidFill>
                <a:latin typeface="微软雅黑" panose="020B0503020204020204" charset="-122"/>
              </a:rPr>
              <a:t>稍糊</a:t>
            </a:r>
            <a:endParaRPr lang="zh-CN" altLang="en-US">
              <a:solidFill>
                <a:srgbClr val="FF0000"/>
              </a:solidFill>
              <a:latin typeface="微软雅黑" panose="020B0503020204020204" charset="-122"/>
            </a:endParaRPr>
          </a:p>
          <a:p>
            <a:pPr>
              <a:lnSpc>
                <a:spcPts val="1000"/>
              </a:lnSpc>
              <a:tabLst>
                <a:tab pos="114300" algn="l"/>
              </a:tabLst>
              <a:defRPr/>
            </a:pPr>
            <a:endParaRPr lang="zh-CN" altLang="en-US">
              <a:solidFill>
                <a:srgbClr val="000000"/>
              </a:solidFill>
              <a:latin typeface="微软雅黑" panose="020B0503020204020204" charset="-122"/>
            </a:endParaRPr>
          </a:p>
          <a:p>
            <a:pPr>
              <a:lnSpc>
                <a:spcPts val="2920"/>
              </a:lnSpc>
              <a:tabLst>
                <a:tab pos="114300" algn="l"/>
              </a:tabLst>
              <a:defRPr/>
            </a:pPr>
            <a:r>
              <a:rPr lang="en-US" altLang="zh-CN" sz="2195">
                <a:solidFill>
                  <a:srgbClr val="000000"/>
                </a:solidFill>
                <a:latin typeface="微软雅黑" panose="020B0503020204020204" charset="-122"/>
              </a:rPr>
              <a:t>{7,9,13,14,17}</a:t>
            </a:r>
            <a:endParaRPr lang="zh-CN" altLang="en-US" sz="2195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6807200" y="5061471"/>
            <a:ext cx="1365758" cy="74379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00"/>
              </a:lnSpc>
              <a:tabLst>
                <a:tab pos="50800" algn="l"/>
              </a:tabLst>
              <a:defRPr/>
            </a:pPr>
            <a:r>
              <a:rPr lang="zh-CN" altLang="en-US">
                <a:solidFill>
                  <a:srgbClr val="FF0000"/>
                </a:solidFill>
                <a:latin typeface="微软雅黑" panose="020B0503020204020204" charset="-122"/>
              </a:rPr>
              <a:t>模糊</a:t>
            </a:r>
            <a:endParaRPr lang="zh-CN" altLang="en-US">
              <a:solidFill>
                <a:srgbClr val="FF0000"/>
              </a:solidFill>
              <a:latin typeface="微软雅黑" panose="020B0503020204020204" charset="-122"/>
            </a:endParaRPr>
          </a:p>
          <a:p>
            <a:pPr>
              <a:lnSpc>
                <a:spcPts val="1000"/>
              </a:lnSpc>
              <a:tabLst>
                <a:tab pos="50800" algn="l"/>
              </a:tabLst>
              <a:defRPr/>
            </a:pPr>
            <a:endParaRPr lang="zh-CN" altLang="en-US">
              <a:solidFill>
                <a:srgbClr val="000000"/>
              </a:solidFill>
              <a:latin typeface="微软雅黑" panose="020B0503020204020204" charset="-122"/>
            </a:endParaRPr>
          </a:p>
          <a:p>
            <a:pPr>
              <a:lnSpc>
                <a:spcPts val="2980"/>
              </a:lnSpc>
              <a:tabLst>
                <a:tab pos="50800" algn="l"/>
              </a:tabLst>
              <a:defRPr/>
            </a:pPr>
            <a:r>
              <a:rPr lang="zh-CN" altLang="en-US">
                <a:solidFill>
                  <a:srgbClr val="000000"/>
                </a:solidFill>
                <a:latin typeface="微软雅黑" panose="020B0503020204020204" charset="-122"/>
              </a:rPr>
              <a:t>	</a:t>
            </a:r>
            <a:r>
              <a:rPr lang="en-US" altLang="zh-CN" sz="2195">
                <a:solidFill>
                  <a:srgbClr val="000000"/>
                </a:solidFill>
                <a:latin typeface="微软雅黑" panose="020B0503020204020204" charset="-122"/>
              </a:rPr>
              <a:t>{11,12,16}</a:t>
            </a:r>
            <a:endParaRPr lang="zh-CN" altLang="en-US" sz="2195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845840" y="2431534"/>
            <a:ext cx="3078088" cy="47676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/>
      <p:bldP spid="60" grpId="0"/>
      <p:bldP spid="61" grpId="0"/>
      <p:bldP spid="5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560" y="620688"/>
            <a:ext cx="7985104" cy="47146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19" y="260648"/>
            <a:ext cx="8550585" cy="51125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019" y="188640"/>
            <a:ext cx="8241566" cy="48965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340" y="404664"/>
            <a:ext cx="8019092" cy="48927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836712"/>
            <a:ext cx="8136904" cy="48821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188" y="908720"/>
            <a:ext cx="8062236" cy="47856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769" y="404664"/>
            <a:ext cx="7886994" cy="47163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ws_7076.tmp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5016500" y="2438400"/>
            <a:ext cx="3517900" cy="3886200"/>
          </a:xfrm>
          <a:prstGeom prst="rect">
            <a:avLst/>
          </a:prstGeom>
        </p:spPr>
      </p:pic>
      <p:pic>
        <p:nvPicPr>
          <p:cNvPr id="3" name="图片 2" descr="ws_7077.tmp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218541" y="321726"/>
            <a:ext cx="1795363" cy="34733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685"/>
              </a:lnSpc>
            </a:pPr>
            <a:r>
              <a:rPr lang="zh-CN" altLang="en-US" sz="2795">
                <a:solidFill>
                  <a:srgbClr val="000000"/>
                </a:solidFill>
                <a:latin typeface="微软雅黑" panose="020B0503020204020204" charset="-122"/>
              </a:rPr>
              <a:t>决策树模型</a:t>
            </a:r>
            <a:endParaRPr lang="zh-CN" altLang="en-US" sz="2795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60527" y="1155918"/>
            <a:ext cx="3590727" cy="2455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925"/>
              </a:lnSpc>
            </a:pPr>
            <a:r>
              <a:rPr lang="zh-CN" altLang="en-US" sz="2005">
                <a:solidFill>
                  <a:srgbClr val="000000"/>
                </a:solidFill>
                <a:latin typeface="微软雅黑" panose="020B0503020204020204" charset="-122"/>
              </a:rPr>
              <a:t>决策树基于“树”结构进行决策</a:t>
            </a:r>
            <a:endParaRPr lang="zh-CN" altLang="en-US" sz="2005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60527" y="1592738"/>
            <a:ext cx="6499664" cy="28212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215"/>
              </a:lnSpc>
            </a:pPr>
            <a:r>
              <a:rPr lang="zh-CN" altLang="en-US" sz="2005">
                <a:solidFill>
                  <a:srgbClr val="000000"/>
                </a:solidFill>
                <a:latin typeface="Wingdings" panose="05000000000000000000"/>
              </a:rPr>
              <a:t> </a:t>
            </a:r>
            <a:r>
              <a:rPr lang="zh-CN" altLang="en-US" sz="2005">
                <a:solidFill>
                  <a:srgbClr val="000000"/>
                </a:solidFill>
                <a:latin typeface="微软雅黑" panose="020B0503020204020204" charset="-122"/>
              </a:rPr>
              <a:t>每个“内部结点”对应于某个属性上的“测试”</a:t>
            </a:r>
            <a:r>
              <a:rPr lang="en-US" altLang="zh-CN" sz="2005">
                <a:solidFill>
                  <a:srgbClr val="000000"/>
                </a:solidFill>
                <a:latin typeface="微软雅黑" panose="020B0503020204020204" charset="-122"/>
              </a:rPr>
              <a:t>(test)</a:t>
            </a:r>
            <a:endParaRPr lang="zh-CN" altLang="en-US" sz="2005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60527" y="2050466"/>
            <a:ext cx="7667164" cy="74379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210"/>
              </a:lnSpc>
            </a:pPr>
            <a:r>
              <a:rPr lang="zh-CN" altLang="en-US" sz="2005">
                <a:solidFill>
                  <a:srgbClr val="000000"/>
                </a:solidFill>
                <a:latin typeface="Wingdings" panose="05000000000000000000"/>
              </a:rPr>
              <a:t> </a:t>
            </a:r>
            <a:r>
              <a:rPr lang="zh-CN" altLang="en-US" sz="2005">
                <a:solidFill>
                  <a:srgbClr val="000000"/>
                </a:solidFill>
                <a:latin typeface="微软雅黑" panose="020B0503020204020204" charset="-122"/>
              </a:rPr>
              <a:t>每个分支对应于该测试的一种可能结果（即该属性的某个取值）</a:t>
            </a:r>
            <a:endParaRPr lang="zh-CN" altLang="en-US" sz="2005">
              <a:solidFill>
                <a:srgbClr val="000000"/>
              </a:solidFill>
              <a:latin typeface="微软雅黑" panose="020B0503020204020204" charset="-122"/>
            </a:endParaRPr>
          </a:p>
          <a:p>
            <a:pPr>
              <a:lnSpc>
                <a:spcPts val="1000"/>
              </a:lnSpc>
            </a:pPr>
            <a:endParaRPr lang="zh-CN" altLang="en-US" sz="2005">
              <a:solidFill>
                <a:srgbClr val="000000"/>
              </a:solidFill>
              <a:latin typeface="微软雅黑" panose="020B0503020204020204" charset="-122"/>
            </a:endParaRPr>
          </a:p>
          <a:p>
            <a:pPr>
              <a:lnSpc>
                <a:spcPts val="2600"/>
              </a:lnSpc>
            </a:pPr>
            <a:r>
              <a:rPr lang="zh-CN" altLang="en-US" sz="2005">
                <a:solidFill>
                  <a:srgbClr val="000000"/>
                </a:solidFill>
                <a:latin typeface="Wingdings" panose="05000000000000000000"/>
              </a:rPr>
              <a:t> </a:t>
            </a:r>
            <a:r>
              <a:rPr lang="zh-CN" altLang="en-US" sz="2005">
                <a:solidFill>
                  <a:srgbClr val="000000"/>
                </a:solidFill>
                <a:latin typeface="微软雅黑" panose="020B0503020204020204" charset="-122"/>
              </a:rPr>
              <a:t>每个“叶结点”对应于一个“预测结果”</a:t>
            </a:r>
            <a:endParaRPr lang="zh-CN" altLang="en-US" sz="2005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60527" y="3526631"/>
            <a:ext cx="4103688" cy="91050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930"/>
              </a:lnSpc>
            </a:pPr>
            <a:r>
              <a:rPr lang="zh-CN" altLang="en-US" sz="2005">
                <a:solidFill>
                  <a:srgbClr val="000000"/>
                </a:solidFill>
                <a:latin typeface="微软雅黑" panose="020B0503020204020204" charset="-122"/>
              </a:rPr>
              <a:t>学习过程：通过对训练样本的分析来</a:t>
            </a:r>
            <a:endParaRPr lang="zh-CN" altLang="en-US" sz="2005">
              <a:solidFill>
                <a:srgbClr val="000000"/>
              </a:solidFill>
              <a:latin typeface="微软雅黑" panose="020B0503020204020204" charset="-122"/>
            </a:endParaRPr>
          </a:p>
          <a:p>
            <a:pPr>
              <a:lnSpc>
                <a:spcPts val="2645"/>
              </a:lnSpc>
            </a:pPr>
            <a:r>
              <a:rPr lang="zh-CN" altLang="en-US" sz="2005">
                <a:solidFill>
                  <a:srgbClr val="000000"/>
                </a:solidFill>
                <a:latin typeface="微软雅黑" panose="020B0503020204020204" charset="-122"/>
              </a:rPr>
              <a:t>确定“划分属性”（即内部结点所对</a:t>
            </a:r>
            <a:endParaRPr lang="zh-CN" altLang="en-US" sz="2005">
              <a:solidFill>
                <a:srgbClr val="000000"/>
              </a:solidFill>
              <a:latin typeface="微软雅黑" panose="020B0503020204020204" charset="-122"/>
            </a:endParaRPr>
          </a:p>
          <a:p>
            <a:pPr>
              <a:lnSpc>
                <a:spcPts val="2640"/>
              </a:lnSpc>
            </a:pPr>
            <a:r>
              <a:rPr lang="zh-CN" altLang="en-US" sz="2005">
                <a:solidFill>
                  <a:srgbClr val="000000"/>
                </a:solidFill>
                <a:latin typeface="微软雅黑" panose="020B0503020204020204" charset="-122"/>
              </a:rPr>
              <a:t>应的属性）</a:t>
            </a:r>
            <a:endParaRPr lang="zh-CN" altLang="en-US" sz="2005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60527" y="4685502"/>
            <a:ext cx="4360168" cy="91050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925"/>
              </a:lnSpc>
            </a:pPr>
            <a:r>
              <a:rPr lang="zh-CN" altLang="en-US" sz="2005">
                <a:solidFill>
                  <a:srgbClr val="000000"/>
                </a:solidFill>
                <a:latin typeface="微软雅黑" panose="020B0503020204020204" charset="-122"/>
              </a:rPr>
              <a:t>预测过程：将测试示例从根结点开始，</a:t>
            </a:r>
            <a:endParaRPr lang="zh-CN" altLang="en-US" sz="2005">
              <a:solidFill>
                <a:srgbClr val="000000"/>
              </a:solidFill>
              <a:latin typeface="微软雅黑" panose="020B0503020204020204" charset="-122"/>
            </a:endParaRPr>
          </a:p>
          <a:p>
            <a:pPr>
              <a:lnSpc>
                <a:spcPts val="2640"/>
              </a:lnSpc>
            </a:pPr>
            <a:r>
              <a:rPr lang="zh-CN" altLang="en-US" sz="2005">
                <a:solidFill>
                  <a:srgbClr val="000000"/>
                </a:solidFill>
                <a:latin typeface="微软雅黑" panose="020B0503020204020204" charset="-122"/>
              </a:rPr>
              <a:t>沿着划分属性所构成的“判定测试序</a:t>
            </a:r>
            <a:endParaRPr lang="zh-CN" altLang="en-US" sz="2005">
              <a:solidFill>
                <a:srgbClr val="000000"/>
              </a:solidFill>
              <a:latin typeface="微软雅黑" panose="020B0503020204020204" charset="-122"/>
            </a:endParaRPr>
          </a:p>
          <a:p>
            <a:pPr>
              <a:lnSpc>
                <a:spcPts val="2640"/>
              </a:lnSpc>
            </a:pPr>
            <a:r>
              <a:rPr lang="zh-CN" altLang="en-US" sz="2005">
                <a:solidFill>
                  <a:srgbClr val="000000"/>
                </a:solidFill>
                <a:latin typeface="微软雅黑" panose="020B0503020204020204" charset="-122"/>
              </a:rPr>
              <a:t>列”下行，直到叶结点</a:t>
            </a:r>
            <a:endParaRPr lang="zh-CN" altLang="en-US" sz="2005">
              <a:solidFill>
                <a:srgbClr val="000000"/>
              </a:solidFill>
              <a:latin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948" y="836712"/>
            <a:ext cx="8396213" cy="50405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ws_9468.tmp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rot="18900000">
            <a:off x="2148371" y="5413713"/>
            <a:ext cx="65" cy="269304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5"/>
              </a:lnSpc>
            </a:pPr>
            <a:endParaRPr lang="zh-CN" altLang="en-US" sz="2540">
              <a:solidFill>
                <a:srgbClr val="00FFFF"/>
              </a:solidFill>
              <a:latin typeface="微软雅黑" panose="020B0503020204020204" charset="-122"/>
            </a:endParaRPr>
          </a:p>
        </p:txBody>
      </p:sp>
      <p:sp>
        <p:nvSpPr>
          <p:cNvPr id="15" name="TextBox 14"/>
          <p:cNvSpPr txBox="1"/>
          <p:nvPr/>
        </p:nvSpPr>
        <p:spPr>
          <a:xfrm rot="18900000">
            <a:off x="1880834" y="5681251"/>
            <a:ext cx="65" cy="269304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5"/>
              </a:lnSpc>
            </a:pPr>
            <a:endParaRPr lang="zh-CN" altLang="en-US" sz="2540">
              <a:solidFill>
                <a:srgbClr val="00FFFF"/>
              </a:solidFill>
              <a:latin typeface="微软雅黑" panose="020B0503020204020204" charset="-122"/>
            </a:endParaRPr>
          </a:p>
        </p:txBody>
      </p:sp>
      <p:sp>
        <p:nvSpPr>
          <p:cNvPr id="16" name="TextBox 15"/>
          <p:cNvSpPr txBox="1"/>
          <p:nvPr/>
        </p:nvSpPr>
        <p:spPr>
          <a:xfrm rot="18900000">
            <a:off x="3100732" y="4509911"/>
            <a:ext cx="65" cy="25071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5"/>
              </a:lnSpc>
            </a:pPr>
            <a:endParaRPr lang="zh-CN" altLang="en-US" sz="2540">
              <a:solidFill>
                <a:srgbClr val="00FFFF"/>
              </a:solidFill>
              <a:latin typeface="微软雅黑" panose="020B0503020204020204" charset="-122"/>
            </a:endParaRPr>
          </a:p>
        </p:txBody>
      </p:sp>
      <p:sp>
        <p:nvSpPr>
          <p:cNvPr id="17" name="TextBox 16"/>
          <p:cNvSpPr txBox="1"/>
          <p:nvPr/>
        </p:nvSpPr>
        <p:spPr>
          <a:xfrm rot="18900000">
            <a:off x="3329007" y="4281637"/>
            <a:ext cx="65" cy="25071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5"/>
              </a:lnSpc>
            </a:pPr>
            <a:endParaRPr lang="zh-CN" altLang="en-US" sz="2540">
              <a:solidFill>
                <a:srgbClr val="00FFFF"/>
              </a:solidFill>
              <a:latin typeface="微软雅黑" panose="020B0503020204020204" charset="-122"/>
            </a:endParaRPr>
          </a:p>
        </p:txBody>
      </p:sp>
      <p:sp>
        <p:nvSpPr>
          <p:cNvPr id="18" name="TextBox 17"/>
          <p:cNvSpPr txBox="1"/>
          <p:nvPr/>
        </p:nvSpPr>
        <p:spPr>
          <a:xfrm rot="18900000">
            <a:off x="3557281" y="4053362"/>
            <a:ext cx="65" cy="25071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5"/>
              </a:lnSpc>
            </a:pPr>
            <a:endParaRPr lang="zh-CN" altLang="en-US" sz="2540">
              <a:solidFill>
                <a:srgbClr val="00FFFF"/>
              </a:solidFill>
              <a:latin typeface="微软雅黑" panose="020B0503020204020204" charset="-122"/>
            </a:endParaRPr>
          </a:p>
        </p:txBody>
      </p:sp>
      <p:sp>
        <p:nvSpPr>
          <p:cNvPr id="19" name="TextBox 18"/>
          <p:cNvSpPr txBox="1"/>
          <p:nvPr/>
        </p:nvSpPr>
        <p:spPr>
          <a:xfrm rot="18900000">
            <a:off x="3785556" y="3825088"/>
            <a:ext cx="65" cy="25071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5"/>
              </a:lnSpc>
            </a:pPr>
            <a:endParaRPr lang="zh-CN" altLang="en-US" sz="2540">
              <a:solidFill>
                <a:srgbClr val="00FFFF"/>
              </a:solidFill>
              <a:latin typeface="微软雅黑" panose="020B0503020204020204" charset="-122"/>
            </a:endParaRPr>
          </a:p>
        </p:txBody>
      </p:sp>
      <p:sp>
        <p:nvSpPr>
          <p:cNvPr id="20" name="TextBox 19"/>
          <p:cNvSpPr txBox="1"/>
          <p:nvPr/>
        </p:nvSpPr>
        <p:spPr>
          <a:xfrm rot="18900000">
            <a:off x="4013830" y="3596814"/>
            <a:ext cx="65" cy="25071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5"/>
              </a:lnSpc>
            </a:pPr>
            <a:endParaRPr lang="zh-CN" altLang="en-US" sz="2540">
              <a:solidFill>
                <a:srgbClr val="00FFFF"/>
              </a:solidFill>
              <a:latin typeface="微软雅黑" panose="020B0503020204020204" charset="-122"/>
            </a:endParaRPr>
          </a:p>
        </p:txBody>
      </p:sp>
      <p:sp>
        <p:nvSpPr>
          <p:cNvPr id="21" name="TextBox 20"/>
          <p:cNvSpPr txBox="1"/>
          <p:nvPr/>
        </p:nvSpPr>
        <p:spPr>
          <a:xfrm rot="18900000">
            <a:off x="4242105" y="3368539"/>
            <a:ext cx="65" cy="25071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5"/>
              </a:lnSpc>
            </a:pPr>
            <a:endParaRPr lang="zh-CN" altLang="en-US" sz="2540">
              <a:solidFill>
                <a:srgbClr val="00FFFF"/>
              </a:solidFill>
              <a:latin typeface="微软雅黑" panose="020B0503020204020204" charset="-122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032602" y="2357537"/>
            <a:ext cx="461665" cy="23083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zh-CN" altLang="en-US">
                <a:solidFill>
                  <a:srgbClr val="000000"/>
                </a:solidFill>
                <a:latin typeface="微软雅黑" panose="020B0503020204020204" charset="-122"/>
              </a:rPr>
              <a:t>稍糊</a:t>
            </a:r>
            <a:endParaRPr lang="zh-CN" altLang="en-US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071751" y="2350236"/>
            <a:ext cx="1090042" cy="782265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00"/>
              </a:lnSpc>
              <a:tabLst>
                <a:tab pos="622300" algn="l"/>
              </a:tabLst>
              <a:defRPr/>
            </a:pPr>
            <a:r>
              <a:rPr lang="zh-CN" altLang="en-US">
                <a:solidFill>
                  <a:prstClr val="black"/>
                </a:solidFill>
              </a:rPr>
              <a:t>	</a:t>
            </a:r>
            <a:r>
              <a:rPr lang="zh-CN" altLang="en-US">
                <a:solidFill>
                  <a:srgbClr val="000000"/>
                </a:solidFill>
                <a:latin typeface="微软雅黑" panose="020B0503020204020204" charset="-122"/>
              </a:rPr>
              <a:t>清晰</a:t>
            </a:r>
            <a:endParaRPr lang="zh-CN" altLang="en-US">
              <a:solidFill>
                <a:srgbClr val="000000"/>
              </a:solidFill>
              <a:latin typeface="微软雅黑" panose="020B0503020204020204" charset="-122"/>
            </a:endParaRPr>
          </a:p>
          <a:p>
            <a:pPr>
              <a:lnSpc>
                <a:spcPts val="1000"/>
              </a:lnSpc>
              <a:tabLst>
                <a:tab pos="622300" algn="l"/>
              </a:tabLst>
              <a:defRPr/>
            </a:pPr>
            <a:endParaRPr lang="zh-CN" altLang="en-US">
              <a:solidFill>
                <a:srgbClr val="000000"/>
              </a:solidFill>
              <a:latin typeface="微软雅黑" panose="020B0503020204020204" charset="-122"/>
            </a:endParaRPr>
          </a:p>
          <a:p>
            <a:pPr>
              <a:lnSpc>
                <a:spcPts val="3275"/>
              </a:lnSpc>
              <a:tabLst>
                <a:tab pos="622300" algn="l"/>
              </a:tabLst>
              <a:defRPr/>
            </a:pPr>
            <a:r>
              <a:rPr lang="zh-CN" altLang="en-US" sz="2195">
                <a:solidFill>
                  <a:srgbClr val="FF0000"/>
                </a:solidFill>
                <a:latin typeface="微软雅黑" panose="020B0503020204020204" charset="-122"/>
              </a:rPr>
              <a:t>根蒂</a:t>
            </a:r>
            <a:r>
              <a:rPr lang="en-US" altLang="zh-CN" sz="2195">
                <a:solidFill>
                  <a:srgbClr val="000000"/>
                </a:solidFill>
                <a:latin typeface="微软雅黑" panose="020B0503020204020204" charset="-122"/>
              </a:rPr>
              <a:t>=?</a:t>
            </a:r>
            <a:endParaRPr lang="zh-CN" altLang="en-US" sz="2195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192009" y="2350236"/>
            <a:ext cx="743793" cy="769441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00"/>
              </a:lnSpc>
              <a:tabLst>
                <a:tab pos="177800" algn="l"/>
              </a:tabLst>
              <a:defRPr/>
            </a:pPr>
            <a:r>
              <a:rPr lang="zh-CN" altLang="en-US">
                <a:solidFill>
                  <a:srgbClr val="000000"/>
                </a:solidFill>
                <a:latin typeface="微软雅黑" panose="020B0503020204020204" charset="-122"/>
              </a:rPr>
              <a:t>模糊</a:t>
            </a:r>
            <a:endParaRPr lang="zh-CN" altLang="en-US">
              <a:solidFill>
                <a:srgbClr val="000000"/>
              </a:solidFill>
              <a:latin typeface="微软雅黑" panose="020B0503020204020204" charset="-122"/>
            </a:endParaRPr>
          </a:p>
          <a:p>
            <a:pPr>
              <a:lnSpc>
                <a:spcPts val="1000"/>
              </a:lnSpc>
              <a:tabLst>
                <a:tab pos="177800" algn="l"/>
              </a:tabLst>
              <a:defRPr/>
            </a:pPr>
            <a:endParaRPr lang="zh-CN" altLang="en-US">
              <a:solidFill>
                <a:srgbClr val="000000"/>
              </a:solidFill>
              <a:latin typeface="微软雅黑" panose="020B0503020204020204" charset="-122"/>
            </a:endParaRPr>
          </a:p>
          <a:p>
            <a:pPr>
              <a:lnSpc>
                <a:spcPts val="1000"/>
              </a:lnSpc>
              <a:tabLst>
                <a:tab pos="177800" algn="l"/>
              </a:tabLst>
              <a:defRPr/>
            </a:pPr>
            <a:endParaRPr lang="zh-CN" altLang="en-US">
              <a:solidFill>
                <a:srgbClr val="000000"/>
              </a:solidFill>
              <a:latin typeface="微软雅黑" panose="020B0503020204020204" charset="-122"/>
            </a:endParaRPr>
          </a:p>
          <a:p>
            <a:pPr>
              <a:lnSpc>
                <a:spcPts val="2160"/>
              </a:lnSpc>
              <a:tabLst>
                <a:tab pos="177800" algn="l"/>
              </a:tabLst>
              <a:defRPr/>
            </a:pPr>
            <a:r>
              <a:rPr lang="zh-CN" altLang="en-US">
                <a:solidFill>
                  <a:srgbClr val="000000"/>
                </a:solidFill>
                <a:latin typeface="微软雅黑" panose="020B0503020204020204" charset="-122"/>
              </a:rPr>
              <a:t>	</a:t>
            </a:r>
            <a:r>
              <a:rPr lang="zh-CN" altLang="en-US" sz="2195">
                <a:solidFill>
                  <a:srgbClr val="000000"/>
                </a:solidFill>
                <a:latin typeface="微软雅黑" panose="020B0503020204020204" charset="-122"/>
              </a:rPr>
              <a:t>坏瓜</a:t>
            </a:r>
            <a:endParaRPr lang="zh-CN" altLang="en-US" sz="2195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96565" y="350317"/>
            <a:ext cx="6219651" cy="178253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910"/>
              </a:lnSpc>
              <a:tabLst>
                <a:tab pos="292100" algn="l"/>
                <a:tab pos="4546600" algn="l"/>
              </a:tabLst>
              <a:defRPr/>
            </a:pPr>
            <a:r>
              <a:rPr lang="zh-CN" altLang="en-US" sz="2795">
                <a:solidFill>
                  <a:srgbClr val="000000"/>
                </a:solidFill>
                <a:latin typeface="微软雅黑" panose="020B0503020204020204" charset="-122"/>
              </a:rPr>
              <a:t>一个例子 </a:t>
            </a:r>
            <a:r>
              <a:rPr lang="en-US" altLang="zh-CN" sz="2400">
                <a:solidFill>
                  <a:srgbClr val="000000"/>
                </a:solidFill>
                <a:latin typeface="Times New Roman" panose="02020603050405020304"/>
              </a:rPr>
              <a:t>(</a:t>
            </a:r>
            <a:r>
              <a:rPr lang="zh-CN" altLang="en-US" sz="2400">
                <a:solidFill>
                  <a:srgbClr val="000000"/>
                </a:solidFill>
                <a:latin typeface="微软雅黑" panose="020B0503020204020204" charset="-122"/>
              </a:rPr>
              <a:t>续</a:t>
            </a:r>
            <a:r>
              <a:rPr lang="en-US" altLang="zh-CN" sz="2400">
                <a:solidFill>
                  <a:srgbClr val="000000"/>
                </a:solidFill>
                <a:latin typeface="Times New Roman" panose="02020603050405020304"/>
              </a:rPr>
              <a:t>)</a:t>
            </a:r>
            <a:endParaRPr lang="en-US" altLang="zh-CN" sz="2400">
              <a:solidFill>
                <a:srgbClr val="000000"/>
              </a:solidFill>
              <a:latin typeface="Times New Roman" panose="02020603050405020304"/>
            </a:endParaRPr>
          </a:p>
          <a:p>
            <a:pPr>
              <a:lnSpc>
                <a:spcPts val="1000"/>
              </a:lnSpc>
              <a:tabLst>
                <a:tab pos="292100" algn="l"/>
                <a:tab pos="4546600" algn="l"/>
              </a:tabLst>
              <a:defRPr/>
            </a:pPr>
            <a:endParaRPr lang="en-US" altLang="zh-CN" sz="2400">
              <a:solidFill>
                <a:srgbClr val="000000"/>
              </a:solidFill>
              <a:latin typeface="Times New Roman" panose="02020603050405020304"/>
            </a:endParaRPr>
          </a:p>
          <a:p>
            <a:pPr>
              <a:lnSpc>
                <a:spcPts val="1000"/>
              </a:lnSpc>
              <a:tabLst>
                <a:tab pos="292100" algn="l"/>
                <a:tab pos="4546600" algn="l"/>
              </a:tabLst>
              <a:defRPr/>
            </a:pPr>
            <a:endParaRPr lang="en-US" altLang="zh-CN" sz="2400">
              <a:solidFill>
                <a:srgbClr val="000000"/>
              </a:solidFill>
              <a:latin typeface="Times New Roman" panose="02020603050405020304"/>
            </a:endParaRPr>
          </a:p>
          <a:p>
            <a:pPr>
              <a:lnSpc>
                <a:spcPts val="1000"/>
              </a:lnSpc>
              <a:tabLst>
                <a:tab pos="292100" algn="l"/>
                <a:tab pos="4546600" algn="l"/>
              </a:tabLst>
              <a:defRPr/>
            </a:pPr>
            <a:endParaRPr lang="en-US" altLang="zh-CN" sz="2400">
              <a:solidFill>
                <a:srgbClr val="000000"/>
              </a:solidFill>
              <a:latin typeface="Times New Roman" panose="02020603050405020304"/>
            </a:endParaRPr>
          </a:p>
          <a:p>
            <a:pPr>
              <a:lnSpc>
                <a:spcPts val="2725"/>
              </a:lnSpc>
              <a:tabLst>
                <a:tab pos="292100" algn="l"/>
                <a:tab pos="4546600" algn="l"/>
              </a:tabLst>
              <a:defRPr/>
            </a:pPr>
            <a:r>
              <a:rPr lang="en-US" altLang="zh-CN" sz="2400">
                <a:solidFill>
                  <a:srgbClr val="000000"/>
                </a:solidFill>
                <a:latin typeface="Times New Roman" panose="02020603050405020304"/>
              </a:rPr>
              <a:t>	</a:t>
            </a:r>
            <a:r>
              <a:rPr lang="zh-CN" altLang="en-US" sz="2195">
                <a:solidFill>
                  <a:srgbClr val="000000"/>
                </a:solidFill>
                <a:latin typeface="微软雅黑" panose="020B0503020204020204" charset="-122"/>
              </a:rPr>
              <a:t>对每个分支结点做进一步划分，最终得到决策树</a:t>
            </a:r>
            <a:endParaRPr lang="zh-CN" altLang="en-US" sz="2195">
              <a:solidFill>
                <a:srgbClr val="000000"/>
              </a:solidFill>
              <a:latin typeface="微软雅黑" panose="020B0503020204020204" charset="-122"/>
            </a:endParaRPr>
          </a:p>
          <a:p>
            <a:pPr>
              <a:lnSpc>
                <a:spcPts val="1000"/>
              </a:lnSpc>
              <a:tabLst>
                <a:tab pos="292100" algn="l"/>
                <a:tab pos="4546600" algn="l"/>
              </a:tabLst>
              <a:defRPr/>
            </a:pPr>
            <a:endParaRPr lang="zh-CN" altLang="en-US" sz="2195">
              <a:solidFill>
                <a:srgbClr val="000000"/>
              </a:solidFill>
              <a:latin typeface="微软雅黑" panose="020B0503020204020204" charset="-122"/>
            </a:endParaRPr>
          </a:p>
          <a:p>
            <a:pPr>
              <a:lnSpc>
                <a:spcPts val="1000"/>
              </a:lnSpc>
              <a:tabLst>
                <a:tab pos="292100" algn="l"/>
                <a:tab pos="4546600" algn="l"/>
              </a:tabLst>
              <a:defRPr/>
            </a:pPr>
            <a:endParaRPr lang="zh-CN" altLang="en-US" sz="2195">
              <a:solidFill>
                <a:srgbClr val="000000"/>
              </a:solidFill>
              <a:latin typeface="微软雅黑" panose="020B0503020204020204" charset="-122"/>
            </a:endParaRPr>
          </a:p>
          <a:p>
            <a:pPr>
              <a:lnSpc>
                <a:spcPts val="3320"/>
              </a:lnSpc>
              <a:tabLst>
                <a:tab pos="292100" algn="l"/>
                <a:tab pos="4546600" algn="l"/>
              </a:tabLst>
              <a:defRPr/>
            </a:pPr>
            <a:r>
              <a:rPr lang="zh-CN" altLang="en-US" sz="2195">
                <a:solidFill>
                  <a:srgbClr val="000000"/>
                </a:solidFill>
                <a:latin typeface="微软雅黑" panose="020B0503020204020204" charset="-122"/>
              </a:rPr>
              <a:t>		纹理</a:t>
            </a:r>
            <a:r>
              <a:rPr lang="en-US" altLang="zh-CN" sz="2195">
                <a:solidFill>
                  <a:srgbClr val="000000"/>
                </a:solidFill>
                <a:latin typeface="微软雅黑" panose="020B0503020204020204" charset="-122"/>
              </a:rPr>
              <a:t>=?</a:t>
            </a:r>
            <a:endParaRPr lang="zh-CN" altLang="en-US" sz="2195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925982" y="3377666"/>
            <a:ext cx="679673" cy="1885131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00"/>
              </a:lnSpc>
              <a:tabLst>
                <a:tab pos="190500" algn="l"/>
                <a:tab pos="215900" algn="l"/>
              </a:tabLst>
              <a:defRPr/>
            </a:pPr>
            <a:r>
              <a:rPr lang="zh-CN" altLang="en-US">
                <a:solidFill>
                  <a:prstClr val="black"/>
                </a:solidFill>
              </a:rPr>
              <a:t>		</a:t>
            </a:r>
            <a:r>
              <a:rPr lang="zh-CN" altLang="en-US">
                <a:solidFill>
                  <a:srgbClr val="000000"/>
                </a:solidFill>
                <a:latin typeface="微软雅黑" panose="020B0503020204020204" charset="-122"/>
              </a:rPr>
              <a:t>蜷缩</a:t>
            </a:r>
            <a:endParaRPr lang="zh-CN" altLang="en-US">
              <a:solidFill>
                <a:srgbClr val="000000"/>
              </a:solidFill>
              <a:latin typeface="微软雅黑" panose="020B0503020204020204" charset="-122"/>
            </a:endParaRPr>
          </a:p>
          <a:p>
            <a:pPr>
              <a:lnSpc>
                <a:spcPts val="1000"/>
              </a:lnSpc>
              <a:tabLst>
                <a:tab pos="190500" algn="l"/>
                <a:tab pos="215900" algn="l"/>
              </a:tabLst>
              <a:defRPr/>
            </a:pPr>
            <a:endParaRPr lang="zh-CN" altLang="en-US">
              <a:solidFill>
                <a:srgbClr val="000000"/>
              </a:solidFill>
              <a:latin typeface="微软雅黑" panose="020B0503020204020204" charset="-122"/>
            </a:endParaRPr>
          </a:p>
          <a:p>
            <a:pPr>
              <a:lnSpc>
                <a:spcPts val="1000"/>
              </a:lnSpc>
              <a:tabLst>
                <a:tab pos="190500" algn="l"/>
                <a:tab pos="215900" algn="l"/>
              </a:tabLst>
              <a:defRPr/>
            </a:pPr>
            <a:endParaRPr lang="zh-CN" altLang="en-US">
              <a:solidFill>
                <a:srgbClr val="000000"/>
              </a:solidFill>
              <a:latin typeface="微软雅黑" panose="020B0503020204020204" charset="-122"/>
            </a:endParaRPr>
          </a:p>
          <a:p>
            <a:pPr>
              <a:lnSpc>
                <a:spcPts val="2525"/>
              </a:lnSpc>
              <a:tabLst>
                <a:tab pos="190500" algn="l"/>
                <a:tab pos="215900" algn="l"/>
              </a:tabLst>
              <a:defRPr/>
            </a:pPr>
            <a:r>
              <a:rPr lang="zh-CN" altLang="en-US" sz="2195">
                <a:solidFill>
                  <a:srgbClr val="000000"/>
                </a:solidFill>
                <a:latin typeface="微软雅黑" panose="020B0503020204020204" charset="-122"/>
              </a:rPr>
              <a:t>好瓜</a:t>
            </a:r>
            <a:endParaRPr lang="zh-CN" altLang="en-US" sz="2195">
              <a:solidFill>
                <a:srgbClr val="000000"/>
              </a:solidFill>
              <a:latin typeface="微软雅黑" panose="020B0503020204020204" charset="-122"/>
            </a:endParaRPr>
          </a:p>
          <a:p>
            <a:pPr>
              <a:lnSpc>
                <a:spcPts val="1000"/>
              </a:lnSpc>
              <a:tabLst>
                <a:tab pos="190500" algn="l"/>
                <a:tab pos="215900" algn="l"/>
              </a:tabLst>
              <a:defRPr/>
            </a:pPr>
            <a:endParaRPr lang="zh-CN" altLang="en-US" sz="2195">
              <a:solidFill>
                <a:srgbClr val="000000"/>
              </a:solidFill>
              <a:latin typeface="微软雅黑" panose="020B0503020204020204" charset="-122"/>
            </a:endParaRPr>
          </a:p>
          <a:p>
            <a:pPr>
              <a:lnSpc>
                <a:spcPts val="2735"/>
              </a:lnSpc>
              <a:tabLst>
                <a:tab pos="190500" algn="l"/>
                <a:tab pos="215900" algn="l"/>
              </a:tabLst>
              <a:defRPr/>
            </a:pPr>
            <a:r>
              <a:rPr lang="zh-CN" altLang="en-US" sz="2195">
                <a:solidFill>
                  <a:srgbClr val="000000"/>
                </a:solidFill>
                <a:latin typeface="微软雅黑" panose="020B0503020204020204" charset="-122"/>
              </a:rPr>
              <a:t>	</a:t>
            </a:r>
            <a:r>
              <a:rPr lang="zh-CN" altLang="en-US">
                <a:solidFill>
                  <a:srgbClr val="000000"/>
                </a:solidFill>
                <a:latin typeface="微软雅黑" panose="020B0503020204020204" charset="-122"/>
              </a:rPr>
              <a:t>青绿</a:t>
            </a:r>
            <a:endParaRPr lang="zh-CN" altLang="en-US">
              <a:solidFill>
                <a:srgbClr val="000000"/>
              </a:solidFill>
              <a:latin typeface="微软雅黑" panose="020B0503020204020204" charset="-122"/>
            </a:endParaRPr>
          </a:p>
          <a:p>
            <a:pPr>
              <a:lnSpc>
                <a:spcPts val="1000"/>
              </a:lnSpc>
              <a:tabLst>
                <a:tab pos="190500" algn="l"/>
                <a:tab pos="215900" algn="l"/>
              </a:tabLst>
              <a:defRPr/>
            </a:pPr>
            <a:endParaRPr lang="zh-CN" altLang="en-US">
              <a:solidFill>
                <a:srgbClr val="000000"/>
              </a:solidFill>
              <a:latin typeface="微软雅黑" panose="020B0503020204020204" charset="-122"/>
            </a:endParaRPr>
          </a:p>
          <a:p>
            <a:pPr>
              <a:lnSpc>
                <a:spcPts val="1000"/>
              </a:lnSpc>
              <a:tabLst>
                <a:tab pos="190500" algn="l"/>
                <a:tab pos="215900" algn="l"/>
              </a:tabLst>
              <a:defRPr/>
            </a:pPr>
            <a:endParaRPr lang="zh-CN" altLang="en-US">
              <a:solidFill>
                <a:srgbClr val="000000"/>
              </a:solidFill>
              <a:latin typeface="微软雅黑" panose="020B0503020204020204" charset="-122"/>
            </a:endParaRPr>
          </a:p>
          <a:p>
            <a:pPr>
              <a:lnSpc>
                <a:spcPts val="2720"/>
              </a:lnSpc>
              <a:tabLst>
                <a:tab pos="190500" algn="l"/>
                <a:tab pos="215900" algn="l"/>
              </a:tabLst>
              <a:defRPr/>
            </a:pPr>
            <a:r>
              <a:rPr lang="zh-CN" altLang="en-US" sz="2195">
                <a:solidFill>
                  <a:srgbClr val="000000"/>
                </a:solidFill>
                <a:latin typeface="微软雅黑" panose="020B0503020204020204" charset="-122"/>
              </a:rPr>
              <a:t>好瓜</a:t>
            </a:r>
            <a:endParaRPr lang="zh-CN" altLang="en-US" sz="2195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419872" y="3429000"/>
            <a:ext cx="692497" cy="1885131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00"/>
              </a:lnSpc>
              <a:tabLst>
                <a:tab pos="127000" algn="l"/>
                <a:tab pos="139700" algn="l"/>
              </a:tabLst>
              <a:defRPr/>
            </a:pPr>
            <a:r>
              <a:rPr lang="zh-CN" altLang="en-US">
                <a:solidFill>
                  <a:prstClr val="black"/>
                </a:solidFill>
              </a:rPr>
              <a:t>		</a:t>
            </a:r>
            <a:r>
              <a:rPr lang="zh-CN" altLang="en-US">
                <a:solidFill>
                  <a:srgbClr val="000000"/>
                </a:solidFill>
                <a:latin typeface="微软雅黑" panose="020B0503020204020204" charset="-122"/>
              </a:rPr>
              <a:t>硬挺</a:t>
            </a:r>
            <a:endParaRPr lang="zh-CN" altLang="en-US">
              <a:solidFill>
                <a:srgbClr val="000000"/>
              </a:solidFill>
              <a:latin typeface="微软雅黑" panose="020B0503020204020204" charset="-122"/>
            </a:endParaRPr>
          </a:p>
          <a:p>
            <a:pPr>
              <a:lnSpc>
                <a:spcPts val="1000"/>
              </a:lnSpc>
              <a:tabLst>
                <a:tab pos="127000" algn="l"/>
                <a:tab pos="139700" algn="l"/>
              </a:tabLst>
              <a:defRPr/>
            </a:pPr>
            <a:endParaRPr lang="zh-CN" altLang="en-US">
              <a:solidFill>
                <a:srgbClr val="000000"/>
              </a:solidFill>
              <a:latin typeface="微软雅黑" panose="020B0503020204020204" charset="-122"/>
            </a:endParaRPr>
          </a:p>
          <a:p>
            <a:pPr>
              <a:lnSpc>
                <a:spcPts val="1000"/>
              </a:lnSpc>
              <a:tabLst>
                <a:tab pos="127000" algn="l"/>
                <a:tab pos="139700" algn="l"/>
              </a:tabLst>
              <a:defRPr/>
            </a:pPr>
            <a:endParaRPr lang="zh-CN" altLang="en-US">
              <a:solidFill>
                <a:srgbClr val="000000"/>
              </a:solidFill>
              <a:latin typeface="微软雅黑" panose="020B0503020204020204" charset="-122"/>
            </a:endParaRPr>
          </a:p>
          <a:p>
            <a:pPr>
              <a:lnSpc>
                <a:spcPts val="2525"/>
              </a:lnSpc>
              <a:tabLst>
                <a:tab pos="127000" algn="l"/>
                <a:tab pos="139700" algn="l"/>
              </a:tabLst>
              <a:defRPr/>
            </a:pPr>
            <a:r>
              <a:rPr lang="zh-CN" altLang="en-US">
                <a:solidFill>
                  <a:srgbClr val="000000"/>
                </a:solidFill>
                <a:latin typeface="微软雅黑" panose="020B0503020204020204" charset="-122"/>
              </a:rPr>
              <a:t>	</a:t>
            </a:r>
            <a:r>
              <a:rPr lang="zh-CN" altLang="en-US" sz="2195">
                <a:solidFill>
                  <a:srgbClr val="000000"/>
                </a:solidFill>
                <a:latin typeface="微软雅黑" panose="020B0503020204020204" charset="-122"/>
              </a:rPr>
              <a:t>坏瓜</a:t>
            </a:r>
            <a:endParaRPr lang="zh-CN" altLang="en-US" sz="2195">
              <a:solidFill>
                <a:srgbClr val="000000"/>
              </a:solidFill>
              <a:latin typeface="微软雅黑" panose="020B0503020204020204" charset="-122"/>
            </a:endParaRPr>
          </a:p>
          <a:p>
            <a:pPr>
              <a:lnSpc>
                <a:spcPts val="1000"/>
              </a:lnSpc>
              <a:tabLst>
                <a:tab pos="127000" algn="l"/>
                <a:tab pos="139700" algn="l"/>
              </a:tabLst>
              <a:defRPr/>
            </a:pPr>
            <a:endParaRPr lang="zh-CN" altLang="en-US" sz="2195">
              <a:solidFill>
                <a:srgbClr val="000000"/>
              </a:solidFill>
              <a:latin typeface="微软雅黑" panose="020B0503020204020204" charset="-122"/>
            </a:endParaRPr>
          </a:p>
          <a:p>
            <a:pPr>
              <a:lnSpc>
                <a:spcPts val="2735"/>
              </a:lnSpc>
              <a:tabLst>
                <a:tab pos="127000" algn="l"/>
                <a:tab pos="139700" algn="l"/>
              </a:tabLst>
              <a:defRPr/>
            </a:pPr>
            <a:r>
              <a:rPr lang="zh-CN" altLang="en-US">
                <a:solidFill>
                  <a:srgbClr val="000000"/>
                </a:solidFill>
                <a:latin typeface="微软雅黑" panose="020B0503020204020204" charset="-122"/>
              </a:rPr>
              <a:t>浅白</a:t>
            </a:r>
            <a:endParaRPr lang="zh-CN" altLang="en-US">
              <a:solidFill>
                <a:srgbClr val="000000"/>
              </a:solidFill>
              <a:latin typeface="微软雅黑" panose="020B0503020204020204" charset="-122"/>
            </a:endParaRPr>
          </a:p>
          <a:p>
            <a:pPr>
              <a:lnSpc>
                <a:spcPts val="1000"/>
              </a:lnSpc>
              <a:tabLst>
                <a:tab pos="127000" algn="l"/>
                <a:tab pos="139700" algn="l"/>
              </a:tabLst>
              <a:defRPr/>
            </a:pPr>
            <a:endParaRPr lang="zh-CN" altLang="en-US">
              <a:solidFill>
                <a:srgbClr val="000000"/>
              </a:solidFill>
              <a:latin typeface="微软雅黑" panose="020B0503020204020204" charset="-122"/>
            </a:endParaRPr>
          </a:p>
          <a:p>
            <a:pPr>
              <a:lnSpc>
                <a:spcPts val="1000"/>
              </a:lnSpc>
              <a:tabLst>
                <a:tab pos="127000" algn="l"/>
                <a:tab pos="139700" algn="l"/>
              </a:tabLst>
              <a:defRPr/>
            </a:pPr>
            <a:endParaRPr lang="zh-CN" altLang="en-US">
              <a:solidFill>
                <a:srgbClr val="000000"/>
              </a:solidFill>
              <a:latin typeface="微软雅黑" panose="020B0503020204020204" charset="-122"/>
            </a:endParaRPr>
          </a:p>
          <a:p>
            <a:pPr>
              <a:lnSpc>
                <a:spcPts val="2720"/>
              </a:lnSpc>
              <a:tabLst>
                <a:tab pos="127000" algn="l"/>
                <a:tab pos="139700" algn="l"/>
              </a:tabLst>
              <a:defRPr/>
            </a:pPr>
            <a:r>
              <a:rPr lang="zh-CN" altLang="en-US">
                <a:solidFill>
                  <a:srgbClr val="000000"/>
                </a:solidFill>
                <a:latin typeface="微软雅黑" panose="020B0503020204020204" charset="-122"/>
              </a:rPr>
              <a:t>	</a:t>
            </a:r>
            <a:r>
              <a:rPr lang="zh-CN" altLang="en-US" sz="2195">
                <a:solidFill>
                  <a:srgbClr val="000000"/>
                </a:solidFill>
                <a:latin typeface="微软雅黑" panose="020B0503020204020204" charset="-122"/>
              </a:rPr>
              <a:t>好瓜</a:t>
            </a:r>
            <a:endParaRPr lang="zh-CN" altLang="en-US" sz="2195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051720" y="3390429"/>
            <a:ext cx="910506" cy="191077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00"/>
              </a:lnSpc>
              <a:tabLst>
                <a:tab pos="431800" algn="l"/>
                <a:tab pos="444500" algn="l"/>
              </a:tabLst>
              <a:defRPr/>
            </a:pPr>
            <a:r>
              <a:rPr lang="zh-CN" altLang="en-US">
                <a:solidFill>
                  <a:prstClr val="black"/>
                </a:solidFill>
              </a:rPr>
              <a:t>		</a:t>
            </a:r>
            <a:r>
              <a:rPr lang="zh-CN" altLang="en-US">
                <a:solidFill>
                  <a:srgbClr val="000000"/>
                </a:solidFill>
                <a:latin typeface="微软雅黑" panose="020B0503020204020204" charset="-122"/>
              </a:rPr>
              <a:t>稍蜷</a:t>
            </a:r>
            <a:endParaRPr lang="zh-CN" altLang="en-US">
              <a:solidFill>
                <a:srgbClr val="000000"/>
              </a:solidFill>
              <a:latin typeface="微软雅黑" panose="020B0503020204020204" charset="-122"/>
            </a:endParaRPr>
          </a:p>
          <a:p>
            <a:pPr>
              <a:lnSpc>
                <a:spcPts val="1000"/>
              </a:lnSpc>
              <a:tabLst>
                <a:tab pos="431800" algn="l"/>
                <a:tab pos="444500" algn="l"/>
              </a:tabLst>
              <a:defRPr/>
            </a:pPr>
            <a:endParaRPr lang="zh-CN" altLang="en-US">
              <a:solidFill>
                <a:srgbClr val="000000"/>
              </a:solidFill>
              <a:latin typeface="微软雅黑" panose="020B0503020204020204" charset="-122"/>
            </a:endParaRPr>
          </a:p>
          <a:p>
            <a:pPr>
              <a:lnSpc>
                <a:spcPts val="1000"/>
              </a:lnSpc>
              <a:tabLst>
                <a:tab pos="431800" algn="l"/>
                <a:tab pos="444500" algn="l"/>
              </a:tabLst>
              <a:defRPr/>
            </a:pPr>
            <a:endParaRPr lang="zh-CN" altLang="en-US">
              <a:solidFill>
                <a:srgbClr val="000000"/>
              </a:solidFill>
              <a:latin typeface="微软雅黑" panose="020B0503020204020204" charset="-122"/>
            </a:endParaRPr>
          </a:p>
          <a:p>
            <a:pPr>
              <a:lnSpc>
                <a:spcPts val="2640"/>
              </a:lnSpc>
              <a:tabLst>
                <a:tab pos="431800" algn="l"/>
                <a:tab pos="444500" algn="l"/>
              </a:tabLst>
              <a:defRPr/>
            </a:pPr>
            <a:r>
              <a:rPr lang="zh-CN" altLang="en-US" sz="2195">
                <a:solidFill>
                  <a:srgbClr val="000000"/>
                </a:solidFill>
                <a:latin typeface="微软雅黑" panose="020B0503020204020204" charset="-122"/>
              </a:rPr>
              <a:t>色泽</a:t>
            </a:r>
            <a:r>
              <a:rPr lang="en-US" altLang="zh-CN" sz="2195">
                <a:solidFill>
                  <a:srgbClr val="000000"/>
                </a:solidFill>
                <a:latin typeface="微软雅黑" panose="020B0503020204020204" charset="-122"/>
              </a:rPr>
              <a:t>=?</a:t>
            </a:r>
            <a:endParaRPr lang="en-US" altLang="zh-CN" sz="2195">
              <a:solidFill>
                <a:srgbClr val="000000"/>
              </a:solidFill>
              <a:latin typeface="微软雅黑" panose="020B0503020204020204" charset="-122"/>
            </a:endParaRPr>
          </a:p>
          <a:p>
            <a:pPr>
              <a:lnSpc>
                <a:spcPts val="1000"/>
              </a:lnSpc>
              <a:tabLst>
                <a:tab pos="431800" algn="l"/>
                <a:tab pos="444500" algn="l"/>
              </a:tabLst>
              <a:defRPr/>
            </a:pPr>
            <a:endParaRPr lang="en-US" altLang="zh-CN" sz="2195">
              <a:solidFill>
                <a:srgbClr val="000000"/>
              </a:solidFill>
              <a:latin typeface="微软雅黑" panose="020B0503020204020204" charset="-122"/>
            </a:endParaRPr>
          </a:p>
          <a:p>
            <a:pPr>
              <a:lnSpc>
                <a:spcPts val="2660"/>
              </a:lnSpc>
              <a:tabLst>
                <a:tab pos="431800" algn="l"/>
                <a:tab pos="444500" algn="l"/>
              </a:tabLst>
              <a:defRPr/>
            </a:pPr>
            <a:r>
              <a:rPr lang="en-US" altLang="zh-CN" sz="2195">
                <a:solidFill>
                  <a:srgbClr val="000000"/>
                </a:solidFill>
                <a:latin typeface="微软雅黑" panose="020B0503020204020204" charset="-122"/>
              </a:rPr>
              <a:t>	</a:t>
            </a:r>
            <a:r>
              <a:rPr lang="zh-CN" altLang="en-US" sz="1800">
                <a:solidFill>
                  <a:srgbClr val="000000"/>
                </a:solidFill>
                <a:latin typeface="微软雅黑" panose="020B0503020204020204" charset="-122"/>
              </a:rPr>
              <a:t>乌黑</a:t>
            </a:r>
            <a:endParaRPr lang="zh-CN" altLang="en-US" sz="1800">
              <a:solidFill>
                <a:srgbClr val="000000"/>
              </a:solidFill>
              <a:latin typeface="微软雅黑" panose="020B0503020204020204" charset="-122"/>
            </a:endParaRPr>
          </a:p>
          <a:p>
            <a:pPr>
              <a:lnSpc>
                <a:spcPts val="1000"/>
              </a:lnSpc>
              <a:tabLst>
                <a:tab pos="431800" algn="l"/>
                <a:tab pos="444500" algn="l"/>
              </a:tabLst>
              <a:defRPr/>
            </a:pPr>
            <a:endParaRPr lang="zh-CN" altLang="en-US" sz="1800">
              <a:solidFill>
                <a:srgbClr val="000000"/>
              </a:solidFill>
              <a:latin typeface="微软雅黑" panose="020B0503020204020204" charset="-122"/>
            </a:endParaRPr>
          </a:p>
          <a:p>
            <a:pPr>
              <a:lnSpc>
                <a:spcPts val="1000"/>
              </a:lnSpc>
              <a:tabLst>
                <a:tab pos="431800" algn="l"/>
                <a:tab pos="444500" algn="l"/>
              </a:tabLst>
              <a:defRPr/>
            </a:pPr>
            <a:endParaRPr lang="zh-CN" altLang="en-US" sz="1800">
              <a:solidFill>
                <a:srgbClr val="000000"/>
              </a:solidFill>
              <a:latin typeface="微软雅黑" panose="020B0503020204020204" charset="-122"/>
            </a:endParaRPr>
          </a:p>
          <a:p>
            <a:pPr>
              <a:lnSpc>
                <a:spcPts val="2795"/>
              </a:lnSpc>
              <a:tabLst>
                <a:tab pos="431800" algn="l"/>
                <a:tab pos="444500" algn="l"/>
              </a:tabLst>
              <a:defRPr/>
            </a:pPr>
            <a:r>
              <a:rPr lang="zh-CN" altLang="en-US" sz="2195">
                <a:solidFill>
                  <a:srgbClr val="000000"/>
                </a:solidFill>
                <a:latin typeface="微软雅黑" panose="020B0503020204020204" charset="-122"/>
              </a:rPr>
              <a:t>触感</a:t>
            </a:r>
            <a:r>
              <a:rPr lang="en-US" altLang="zh-CN" sz="2195">
                <a:solidFill>
                  <a:srgbClr val="000000"/>
                </a:solidFill>
                <a:latin typeface="微软雅黑" panose="020B0503020204020204" charset="-122"/>
              </a:rPr>
              <a:t>=?</a:t>
            </a:r>
            <a:endParaRPr lang="zh-CN" altLang="en-US" sz="2195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613719" y="5445224"/>
            <a:ext cx="654025" cy="705321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00"/>
              </a:lnSpc>
              <a:tabLst>
                <a:tab pos="88900" algn="l"/>
              </a:tabLst>
              <a:defRPr/>
            </a:pPr>
            <a:r>
              <a:rPr lang="zh-CN" altLang="en-US">
                <a:solidFill>
                  <a:srgbClr val="000000"/>
                </a:solidFill>
                <a:latin typeface="微软雅黑" panose="020B0503020204020204" charset="-122"/>
              </a:rPr>
              <a:t>硬滑</a:t>
            </a:r>
            <a:endParaRPr lang="zh-CN" altLang="en-US">
              <a:solidFill>
                <a:srgbClr val="000000"/>
              </a:solidFill>
              <a:latin typeface="微软雅黑" panose="020B0503020204020204" charset="-122"/>
            </a:endParaRPr>
          </a:p>
          <a:p>
            <a:pPr>
              <a:lnSpc>
                <a:spcPts val="1000"/>
              </a:lnSpc>
              <a:tabLst>
                <a:tab pos="88900" algn="l"/>
              </a:tabLst>
              <a:defRPr/>
            </a:pPr>
            <a:endParaRPr lang="zh-CN" altLang="en-US">
              <a:solidFill>
                <a:srgbClr val="000000"/>
              </a:solidFill>
              <a:latin typeface="微软雅黑" panose="020B0503020204020204" charset="-122"/>
            </a:endParaRPr>
          </a:p>
          <a:p>
            <a:pPr>
              <a:lnSpc>
                <a:spcPts val="2680"/>
              </a:lnSpc>
              <a:tabLst>
                <a:tab pos="88900" algn="l"/>
              </a:tabLst>
              <a:defRPr/>
            </a:pPr>
            <a:r>
              <a:rPr lang="zh-CN" altLang="en-US">
                <a:solidFill>
                  <a:srgbClr val="000000"/>
                </a:solidFill>
                <a:latin typeface="微软雅黑" panose="020B0503020204020204" charset="-122"/>
              </a:rPr>
              <a:t>	</a:t>
            </a:r>
            <a:r>
              <a:rPr lang="zh-CN" altLang="en-US" sz="2195">
                <a:solidFill>
                  <a:srgbClr val="000000"/>
                </a:solidFill>
                <a:latin typeface="微软雅黑" panose="020B0503020204020204" charset="-122"/>
              </a:rPr>
              <a:t>好瓜</a:t>
            </a:r>
            <a:endParaRPr lang="zh-CN" altLang="en-US" sz="2195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2825750" y="5453100"/>
            <a:ext cx="692497" cy="705321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00"/>
              </a:lnSpc>
              <a:tabLst>
                <a:tab pos="228600" algn="l"/>
              </a:tabLst>
              <a:defRPr/>
            </a:pPr>
            <a:r>
              <a:rPr lang="zh-CN" altLang="en-US">
                <a:solidFill>
                  <a:prstClr val="black"/>
                </a:solidFill>
              </a:rPr>
              <a:t>	</a:t>
            </a:r>
            <a:r>
              <a:rPr lang="zh-CN" altLang="en-US">
                <a:solidFill>
                  <a:srgbClr val="000000"/>
                </a:solidFill>
                <a:latin typeface="微软雅黑" panose="020B0503020204020204" charset="-122"/>
              </a:rPr>
              <a:t>软粘</a:t>
            </a:r>
            <a:endParaRPr lang="zh-CN" altLang="en-US">
              <a:solidFill>
                <a:srgbClr val="000000"/>
              </a:solidFill>
              <a:latin typeface="微软雅黑" panose="020B0503020204020204" charset="-122"/>
            </a:endParaRPr>
          </a:p>
          <a:p>
            <a:pPr>
              <a:lnSpc>
                <a:spcPts val="1000"/>
              </a:lnSpc>
              <a:tabLst>
                <a:tab pos="228600" algn="l"/>
              </a:tabLst>
              <a:defRPr/>
            </a:pPr>
            <a:endParaRPr lang="zh-CN" altLang="en-US">
              <a:solidFill>
                <a:srgbClr val="000000"/>
              </a:solidFill>
              <a:latin typeface="微软雅黑" panose="020B0503020204020204" charset="-122"/>
            </a:endParaRPr>
          </a:p>
          <a:p>
            <a:pPr>
              <a:lnSpc>
                <a:spcPts val="2670"/>
              </a:lnSpc>
              <a:tabLst>
                <a:tab pos="228600" algn="l"/>
              </a:tabLst>
              <a:defRPr/>
            </a:pPr>
            <a:r>
              <a:rPr lang="zh-CN" altLang="en-US" sz="2195">
                <a:solidFill>
                  <a:srgbClr val="000000"/>
                </a:solidFill>
                <a:latin typeface="微软雅黑" panose="020B0503020204020204" charset="-122"/>
              </a:rPr>
              <a:t>坏瓜</a:t>
            </a:r>
            <a:endParaRPr lang="zh-CN" altLang="en-US" sz="2195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528817" y="2806238"/>
            <a:ext cx="908903" cy="30777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430"/>
              </a:lnSpc>
            </a:pPr>
            <a:r>
              <a:rPr lang="zh-CN" altLang="en-US" sz="2195">
                <a:solidFill>
                  <a:srgbClr val="FF0000"/>
                </a:solidFill>
                <a:latin typeface="微软雅黑" panose="020B0503020204020204" charset="-122"/>
              </a:rPr>
              <a:t>触感</a:t>
            </a:r>
            <a:r>
              <a:rPr lang="en-US" altLang="zh-CN" sz="2195">
                <a:solidFill>
                  <a:srgbClr val="000000"/>
                </a:solidFill>
                <a:latin typeface="微软雅黑" panose="020B0503020204020204" charset="-122"/>
              </a:rPr>
              <a:t>=?</a:t>
            </a:r>
            <a:endParaRPr lang="zh-CN" altLang="en-US" sz="2195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074030" y="3377666"/>
            <a:ext cx="615553" cy="80791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00"/>
              </a:lnSpc>
              <a:tabLst>
                <a:tab pos="50800" algn="l"/>
              </a:tabLst>
              <a:defRPr/>
            </a:pPr>
            <a:r>
              <a:rPr lang="zh-CN" altLang="en-US">
                <a:solidFill>
                  <a:srgbClr val="000000"/>
                </a:solidFill>
                <a:latin typeface="微软雅黑" panose="020B0503020204020204" charset="-122"/>
              </a:rPr>
              <a:t>硬滑</a:t>
            </a:r>
            <a:endParaRPr lang="zh-CN" altLang="en-US">
              <a:solidFill>
                <a:srgbClr val="000000"/>
              </a:solidFill>
              <a:latin typeface="微软雅黑" panose="020B0503020204020204" charset="-122"/>
            </a:endParaRPr>
          </a:p>
          <a:p>
            <a:pPr>
              <a:lnSpc>
                <a:spcPts val="1000"/>
              </a:lnSpc>
              <a:tabLst>
                <a:tab pos="50800" algn="l"/>
              </a:tabLst>
              <a:defRPr/>
            </a:pPr>
            <a:endParaRPr lang="zh-CN" altLang="en-US">
              <a:solidFill>
                <a:srgbClr val="000000"/>
              </a:solidFill>
              <a:latin typeface="微软雅黑" panose="020B0503020204020204" charset="-122"/>
            </a:endParaRPr>
          </a:p>
          <a:p>
            <a:pPr>
              <a:lnSpc>
                <a:spcPts val="1000"/>
              </a:lnSpc>
              <a:tabLst>
                <a:tab pos="50800" algn="l"/>
              </a:tabLst>
              <a:defRPr/>
            </a:pPr>
            <a:endParaRPr lang="zh-CN" altLang="en-US">
              <a:solidFill>
                <a:srgbClr val="000000"/>
              </a:solidFill>
              <a:latin typeface="微软雅黑" panose="020B0503020204020204" charset="-122"/>
            </a:endParaRPr>
          </a:p>
          <a:p>
            <a:pPr>
              <a:lnSpc>
                <a:spcPts val="2525"/>
              </a:lnSpc>
              <a:tabLst>
                <a:tab pos="50800" algn="l"/>
              </a:tabLst>
              <a:defRPr/>
            </a:pPr>
            <a:r>
              <a:rPr lang="zh-CN" altLang="en-US">
                <a:solidFill>
                  <a:srgbClr val="000000"/>
                </a:solidFill>
                <a:latin typeface="微软雅黑" panose="020B0503020204020204" charset="-122"/>
              </a:rPr>
              <a:t>	</a:t>
            </a:r>
            <a:r>
              <a:rPr lang="zh-CN" altLang="en-US" sz="2195">
                <a:solidFill>
                  <a:srgbClr val="000000"/>
                </a:solidFill>
                <a:latin typeface="微软雅黑" panose="020B0503020204020204" charset="-122"/>
              </a:rPr>
              <a:t>坏瓜</a:t>
            </a:r>
            <a:endParaRPr lang="zh-CN" altLang="en-US" sz="2195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335521" y="3384397"/>
            <a:ext cx="705321" cy="80791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00"/>
              </a:lnSpc>
              <a:tabLst>
                <a:tab pos="241300" algn="l"/>
              </a:tabLst>
              <a:defRPr/>
            </a:pPr>
            <a:r>
              <a:rPr lang="zh-CN" altLang="en-US">
                <a:solidFill>
                  <a:prstClr val="black"/>
                </a:solidFill>
              </a:rPr>
              <a:t>	</a:t>
            </a:r>
            <a:r>
              <a:rPr lang="zh-CN" altLang="en-US">
                <a:solidFill>
                  <a:srgbClr val="000000"/>
                </a:solidFill>
                <a:latin typeface="微软雅黑" panose="020B0503020204020204" charset="-122"/>
              </a:rPr>
              <a:t>软粘</a:t>
            </a:r>
            <a:endParaRPr lang="zh-CN" altLang="en-US">
              <a:solidFill>
                <a:srgbClr val="000000"/>
              </a:solidFill>
              <a:latin typeface="微软雅黑" panose="020B0503020204020204" charset="-122"/>
            </a:endParaRPr>
          </a:p>
          <a:p>
            <a:pPr>
              <a:lnSpc>
                <a:spcPts val="1000"/>
              </a:lnSpc>
              <a:tabLst>
                <a:tab pos="241300" algn="l"/>
              </a:tabLst>
              <a:defRPr/>
            </a:pPr>
            <a:endParaRPr lang="zh-CN" altLang="en-US">
              <a:solidFill>
                <a:srgbClr val="000000"/>
              </a:solidFill>
              <a:latin typeface="微软雅黑" panose="020B0503020204020204" charset="-122"/>
            </a:endParaRPr>
          </a:p>
          <a:p>
            <a:pPr>
              <a:lnSpc>
                <a:spcPts val="1000"/>
              </a:lnSpc>
              <a:tabLst>
                <a:tab pos="241300" algn="l"/>
              </a:tabLst>
              <a:defRPr/>
            </a:pPr>
            <a:endParaRPr lang="zh-CN" altLang="en-US">
              <a:solidFill>
                <a:srgbClr val="000000"/>
              </a:solidFill>
              <a:latin typeface="微软雅黑" panose="020B0503020204020204" charset="-122"/>
            </a:endParaRPr>
          </a:p>
          <a:p>
            <a:pPr>
              <a:lnSpc>
                <a:spcPts val="2470"/>
              </a:lnSpc>
              <a:tabLst>
                <a:tab pos="241300" algn="l"/>
              </a:tabLst>
              <a:defRPr/>
            </a:pPr>
            <a:r>
              <a:rPr lang="zh-CN" altLang="en-US" sz="2195">
                <a:solidFill>
                  <a:srgbClr val="000000"/>
                </a:solidFill>
                <a:latin typeface="微软雅黑" panose="020B0503020204020204" charset="-122"/>
              </a:rPr>
              <a:t>好瓜</a:t>
            </a:r>
            <a:endParaRPr lang="zh-CN" altLang="en-US" sz="2195">
              <a:solidFill>
                <a:srgbClr val="000000"/>
              </a:solidFill>
              <a:latin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 1"/>
          <p:cNvSpPr/>
          <p:nvPr/>
        </p:nvSpPr>
        <p:spPr>
          <a:xfrm>
            <a:off x="1813560" y="5126735"/>
            <a:ext cx="6527293" cy="769621"/>
          </a:xfrm>
          <a:custGeom>
            <a:avLst/>
            <a:gdLst/>
            <a:ahLst/>
            <a:cxnLst/>
            <a:rect l="0" t="0" r="0" b="0"/>
            <a:pathLst>
              <a:path w="6527293" h="769621">
                <a:moveTo>
                  <a:pt x="0" y="769620"/>
                </a:moveTo>
                <a:lnTo>
                  <a:pt x="6527292" y="769620"/>
                </a:lnTo>
                <a:lnTo>
                  <a:pt x="6527292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00"/>
          </a:solidFill>
          <a:ln w="12700" cap="flat" cmpd="sng" algn="ctr">
            <a:solidFill>
              <a:srgbClr val="000000">
                <a:alpha val="0"/>
              </a:srgb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 descr="ws_99E6.tmp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2460848" y="1931950"/>
            <a:ext cx="4343400" cy="1028700"/>
          </a:xfrm>
          <a:prstGeom prst="rect">
            <a:avLst/>
          </a:prstGeom>
        </p:spPr>
      </p:pic>
      <p:pic>
        <p:nvPicPr>
          <p:cNvPr id="4" name="图片 3" descr="ws_99E7.tmp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05348" y="3094980"/>
            <a:ext cx="3454400" cy="105410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218541" y="321726"/>
            <a:ext cx="1077218" cy="34733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685"/>
              </a:lnSpc>
            </a:pPr>
            <a:r>
              <a:rPr lang="zh-CN" altLang="en-US" sz="2795">
                <a:solidFill>
                  <a:srgbClr val="000000"/>
                </a:solidFill>
                <a:latin typeface="微软雅黑" panose="020B0503020204020204" charset="-122"/>
              </a:rPr>
              <a:t>增益率</a:t>
            </a:r>
            <a:endParaRPr lang="zh-CN" altLang="en-US" sz="2795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410335" y="357121"/>
            <a:ext cx="1136658" cy="30777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430"/>
              </a:lnSpc>
            </a:pPr>
            <a:r>
              <a:rPr lang="en-US" altLang="zh-CN" sz="2005">
                <a:solidFill>
                  <a:srgbClr val="000000"/>
                </a:solidFill>
                <a:latin typeface="Times New Roman" panose="02020603050405020304"/>
              </a:rPr>
              <a:t>(gain ratio)</a:t>
            </a:r>
            <a:endParaRPr lang="zh-CN" altLang="en-US" sz="2005">
              <a:solidFill>
                <a:srgbClr val="000000"/>
              </a:solidFill>
              <a:latin typeface="Times New Roman" panose="02020603050405020304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18541" y="946894"/>
            <a:ext cx="8194551" cy="557845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2110"/>
              </a:lnSpc>
              <a:buClrTx/>
              <a:buSzTx/>
              <a:buNone/>
              <a:tabLst>
                <a:tab pos="292100" algn="l"/>
                <a:tab pos="406400" algn="l"/>
                <a:tab pos="533400" algn="l"/>
                <a:tab pos="749300" algn="l"/>
                <a:tab pos="1689100" algn="l"/>
                <a:tab pos="1803400" algn="l"/>
              </a:tabLst>
              <a:defRPr/>
            </a:pPr>
            <a:r>
              <a:rPr lang="zh-CN" altLang="en-US"/>
              <a:t>	</a:t>
            </a:r>
            <a:r>
              <a:rPr lang="zh-CN" altLang="en-US" sz="2195">
                <a:solidFill>
                  <a:srgbClr val="000000"/>
                </a:solidFill>
                <a:latin typeface="微软雅黑" panose="020B0503020204020204" charset="-122"/>
              </a:rPr>
              <a:t>信息增益：对可</a:t>
            </a:r>
            <a:r>
              <a:rPr lang="zh-CN" altLang="en-US" sz="2195">
                <a:solidFill>
                  <a:srgbClr val="FF0000"/>
                </a:solidFill>
                <a:latin typeface="微软雅黑" panose="020B0503020204020204" charset="-122"/>
              </a:rPr>
              <a:t>取值数目较多</a:t>
            </a:r>
            <a:r>
              <a:rPr lang="zh-CN" altLang="en-US" sz="2195">
                <a:solidFill>
                  <a:srgbClr val="000000"/>
                </a:solidFill>
                <a:latin typeface="微软雅黑" panose="020B0503020204020204" charset="-122"/>
              </a:rPr>
              <a:t>的属性有所偏好</a:t>
            </a:r>
            <a:endParaRPr lang="zh-CN" altLang="en-US" sz="2195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92100" algn="l"/>
                <a:tab pos="406400" algn="l"/>
                <a:tab pos="533400" algn="l"/>
                <a:tab pos="749300" algn="l"/>
                <a:tab pos="1689100" algn="l"/>
                <a:tab pos="1803400" algn="l"/>
              </a:tabLst>
              <a:defRPr/>
            </a:pPr>
            <a:endParaRPr lang="zh-CN" altLang="en-US" sz="2195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2620"/>
              </a:lnSpc>
              <a:buClrTx/>
              <a:buSzTx/>
              <a:buNone/>
              <a:tabLst>
                <a:tab pos="292100" algn="l"/>
                <a:tab pos="406400" algn="l"/>
                <a:tab pos="533400" algn="l"/>
                <a:tab pos="749300" algn="l"/>
                <a:tab pos="1689100" algn="l"/>
                <a:tab pos="1803400" algn="l"/>
              </a:tabLst>
              <a:defRPr/>
            </a:pPr>
            <a:r>
              <a:rPr lang="zh-CN" altLang="en-US" sz="2195">
                <a:solidFill>
                  <a:srgbClr val="000000"/>
                </a:solidFill>
                <a:latin typeface="微软雅黑" panose="020B0503020204020204" charset="-122"/>
              </a:rPr>
              <a:t>				</a:t>
            </a:r>
            <a:r>
              <a:rPr lang="zh-CN" altLang="en-US" sz="2005">
                <a:solidFill>
                  <a:srgbClr val="0000FF"/>
                </a:solidFill>
                <a:latin typeface="微软雅黑" panose="020B0503020204020204" charset="-122"/>
              </a:rPr>
              <a:t>有明显弱点，例如：考虑将“编号”作为一个属性</a:t>
            </a:r>
            <a:endParaRPr lang="zh-CN" altLang="en-US" sz="2005">
              <a:solidFill>
                <a:srgbClr val="0000FF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92100" algn="l"/>
                <a:tab pos="406400" algn="l"/>
                <a:tab pos="533400" algn="l"/>
                <a:tab pos="749300" algn="l"/>
                <a:tab pos="1689100" algn="l"/>
                <a:tab pos="1803400" algn="l"/>
              </a:tabLst>
              <a:defRPr/>
            </a:pPr>
            <a:endParaRPr lang="zh-CN" altLang="en-US" sz="2005">
              <a:solidFill>
                <a:srgbClr val="00B05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92100" algn="l"/>
                <a:tab pos="406400" algn="l"/>
                <a:tab pos="533400" algn="l"/>
                <a:tab pos="749300" algn="l"/>
                <a:tab pos="1689100" algn="l"/>
                <a:tab pos="1803400" algn="l"/>
              </a:tabLst>
              <a:defRPr/>
            </a:pPr>
            <a:endParaRPr lang="zh-CN" altLang="en-US" sz="2005">
              <a:solidFill>
                <a:srgbClr val="00B05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92100" algn="l"/>
                <a:tab pos="406400" algn="l"/>
                <a:tab pos="533400" algn="l"/>
                <a:tab pos="749300" algn="l"/>
                <a:tab pos="1689100" algn="l"/>
                <a:tab pos="1803400" algn="l"/>
              </a:tabLst>
              <a:defRPr/>
            </a:pPr>
            <a:endParaRPr lang="zh-CN" altLang="en-US" sz="2005">
              <a:solidFill>
                <a:srgbClr val="00B05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92100" algn="l"/>
                <a:tab pos="406400" algn="l"/>
                <a:tab pos="533400" algn="l"/>
                <a:tab pos="749300" algn="l"/>
                <a:tab pos="1689100" algn="l"/>
                <a:tab pos="1803400" algn="l"/>
              </a:tabLst>
              <a:defRPr/>
            </a:pPr>
            <a:endParaRPr lang="zh-CN" altLang="en-US" sz="2005">
              <a:solidFill>
                <a:srgbClr val="00B05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92100" algn="l"/>
                <a:tab pos="406400" algn="l"/>
                <a:tab pos="533400" algn="l"/>
                <a:tab pos="749300" algn="l"/>
                <a:tab pos="1689100" algn="l"/>
                <a:tab pos="1803400" algn="l"/>
              </a:tabLst>
              <a:defRPr/>
            </a:pPr>
            <a:endParaRPr lang="zh-CN" altLang="en-US" sz="2005">
              <a:solidFill>
                <a:srgbClr val="00B05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2940"/>
              </a:lnSpc>
              <a:buClrTx/>
              <a:buSzTx/>
              <a:buNone/>
              <a:tabLst>
                <a:tab pos="292100" algn="l"/>
                <a:tab pos="406400" algn="l"/>
                <a:tab pos="533400" algn="l"/>
                <a:tab pos="749300" algn="l"/>
                <a:tab pos="1689100" algn="l"/>
                <a:tab pos="1803400" algn="l"/>
              </a:tabLst>
              <a:defRPr/>
            </a:pPr>
            <a:r>
              <a:rPr lang="zh-CN" altLang="en-US" sz="2005">
                <a:solidFill>
                  <a:srgbClr val="00B050"/>
                </a:solidFill>
                <a:latin typeface="微软雅黑" panose="020B0503020204020204" charset="-122"/>
              </a:rPr>
              <a:t>		</a:t>
            </a:r>
            <a:r>
              <a:rPr lang="zh-CN" altLang="en-US" sz="2400">
                <a:solidFill>
                  <a:srgbClr val="FF0000"/>
                </a:solidFill>
                <a:latin typeface="微软雅黑" panose="020B0503020204020204" charset="-122"/>
              </a:rPr>
              <a:t>增益率：</a:t>
            </a:r>
            <a:endParaRPr lang="zh-CN" altLang="en-US" sz="2400">
              <a:solidFill>
                <a:srgbClr val="FF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92100" algn="l"/>
                <a:tab pos="406400" algn="l"/>
                <a:tab pos="533400" algn="l"/>
                <a:tab pos="749300" algn="l"/>
                <a:tab pos="1689100" algn="l"/>
                <a:tab pos="1803400" algn="l"/>
              </a:tabLst>
              <a:defRPr/>
            </a:pPr>
            <a:endParaRPr lang="zh-CN" altLang="en-US" sz="2400">
              <a:solidFill>
                <a:srgbClr val="FF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92100" algn="l"/>
                <a:tab pos="406400" algn="l"/>
                <a:tab pos="533400" algn="l"/>
                <a:tab pos="749300" algn="l"/>
                <a:tab pos="1689100" algn="l"/>
                <a:tab pos="1803400" algn="l"/>
              </a:tabLst>
              <a:defRPr/>
            </a:pPr>
            <a:endParaRPr lang="zh-CN" altLang="en-US" sz="2400">
              <a:solidFill>
                <a:srgbClr val="FF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92100" algn="l"/>
                <a:tab pos="406400" algn="l"/>
                <a:tab pos="533400" algn="l"/>
                <a:tab pos="749300" algn="l"/>
                <a:tab pos="1689100" algn="l"/>
                <a:tab pos="1803400" algn="l"/>
              </a:tabLst>
              <a:defRPr/>
            </a:pPr>
            <a:endParaRPr lang="zh-CN" altLang="en-US" sz="2400">
              <a:solidFill>
                <a:srgbClr val="FF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92100" algn="l"/>
                <a:tab pos="406400" algn="l"/>
                <a:tab pos="533400" algn="l"/>
                <a:tab pos="749300" algn="l"/>
                <a:tab pos="1689100" algn="l"/>
                <a:tab pos="1803400" algn="l"/>
              </a:tabLst>
              <a:defRPr/>
            </a:pPr>
            <a:endParaRPr lang="zh-CN" altLang="en-US" sz="2400">
              <a:solidFill>
                <a:srgbClr val="FF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92100" algn="l"/>
                <a:tab pos="406400" algn="l"/>
                <a:tab pos="533400" algn="l"/>
                <a:tab pos="749300" algn="l"/>
                <a:tab pos="1689100" algn="l"/>
                <a:tab pos="1803400" algn="l"/>
              </a:tabLst>
              <a:defRPr/>
            </a:pPr>
            <a:endParaRPr lang="zh-CN" altLang="en-US" sz="2400">
              <a:solidFill>
                <a:srgbClr val="FF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2965"/>
              </a:lnSpc>
              <a:buClrTx/>
              <a:buSzTx/>
              <a:buNone/>
              <a:tabLst>
                <a:tab pos="292100" algn="l"/>
                <a:tab pos="406400" algn="l"/>
                <a:tab pos="533400" algn="l"/>
                <a:tab pos="749300" algn="l"/>
                <a:tab pos="1689100" algn="l"/>
                <a:tab pos="1803400" algn="l"/>
              </a:tabLst>
              <a:defRPr/>
            </a:pPr>
            <a:r>
              <a:rPr lang="zh-CN" altLang="en-US" sz="2400">
                <a:solidFill>
                  <a:srgbClr val="FF0000"/>
                </a:solidFill>
                <a:latin typeface="微软雅黑" panose="020B0503020204020204" charset="-122"/>
              </a:rPr>
              <a:t>						</a:t>
            </a:r>
            <a:r>
              <a:rPr lang="zh-CN" altLang="en-US" sz="2400">
                <a:solidFill>
                  <a:srgbClr val="000000"/>
                </a:solidFill>
                <a:latin typeface="微软雅黑" panose="020B0503020204020204" charset="-122"/>
              </a:rPr>
              <a:t>其中</a:t>
            </a:r>
            <a:endParaRPr lang="zh-CN" altLang="en-US" sz="240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92100" algn="l"/>
                <a:tab pos="406400" algn="l"/>
                <a:tab pos="533400" algn="l"/>
                <a:tab pos="749300" algn="l"/>
                <a:tab pos="1689100" algn="l"/>
                <a:tab pos="1803400" algn="l"/>
              </a:tabLst>
              <a:defRPr/>
            </a:pPr>
            <a:endParaRPr lang="zh-CN" altLang="en-US" sz="240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92100" algn="l"/>
                <a:tab pos="406400" algn="l"/>
                <a:tab pos="533400" algn="l"/>
                <a:tab pos="749300" algn="l"/>
                <a:tab pos="1689100" algn="l"/>
                <a:tab pos="1803400" algn="l"/>
              </a:tabLst>
              <a:defRPr/>
            </a:pPr>
            <a:endParaRPr lang="zh-CN" altLang="en-US" sz="240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92100" algn="l"/>
                <a:tab pos="406400" algn="l"/>
                <a:tab pos="533400" algn="l"/>
                <a:tab pos="749300" algn="l"/>
                <a:tab pos="1689100" algn="l"/>
                <a:tab pos="1803400" algn="l"/>
              </a:tabLst>
              <a:defRPr/>
            </a:pPr>
            <a:endParaRPr lang="zh-CN" altLang="en-US" sz="240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3235"/>
              </a:lnSpc>
              <a:buClrTx/>
              <a:buSzTx/>
              <a:buNone/>
              <a:tabLst>
                <a:tab pos="292100" algn="l"/>
                <a:tab pos="406400" algn="l"/>
                <a:tab pos="533400" algn="l"/>
                <a:tab pos="749300" algn="l"/>
                <a:tab pos="1689100" algn="l"/>
                <a:tab pos="1803400" algn="l"/>
              </a:tabLst>
              <a:defRPr/>
            </a:pPr>
            <a:r>
              <a:rPr lang="zh-CN" altLang="en-US" sz="2400">
                <a:solidFill>
                  <a:srgbClr val="000000"/>
                </a:solidFill>
                <a:latin typeface="微软雅黑" panose="020B0503020204020204" charset="-122"/>
              </a:rPr>
              <a:t>			</a:t>
            </a:r>
            <a:r>
              <a:rPr lang="zh-CN" altLang="en-US" sz="2005">
                <a:solidFill>
                  <a:srgbClr val="000000"/>
                </a:solidFill>
                <a:latin typeface="微软雅黑" panose="020B0503020204020204" charset="-122"/>
              </a:rPr>
              <a:t>属性 </a:t>
            </a:r>
            <a:r>
              <a:rPr lang="en-US" altLang="zh-CN" sz="2005" i="1">
                <a:solidFill>
                  <a:srgbClr val="000000"/>
                </a:solidFill>
                <a:latin typeface="Palatino Linotype" panose="02040502050505030304"/>
              </a:rPr>
              <a:t>a </a:t>
            </a:r>
            <a:r>
              <a:rPr lang="zh-CN" altLang="en-US" sz="2005">
                <a:solidFill>
                  <a:srgbClr val="000000"/>
                </a:solidFill>
                <a:latin typeface="微软雅黑" panose="020B0503020204020204" charset="-122"/>
              </a:rPr>
              <a:t>的可能取值数目越多 </a:t>
            </a:r>
            <a:r>
              <a:rPr lang="en-US" altLang="zh-CN" sz="2005">
                <a:solidFill>
                  <a:srgbClr val="000000"/>
                </a:solidFill>
                <a:latin typeface="Times New Roman" panose="02020603050405020304"/>
              </a:rPr>
              <a:t>(</a:t>
            </a:r>
            <a:r>
              <a:rPr lang="zh-CN" altLang="en-US" sz="2005">
                <a:solidFill>
                  <a:srgbClr val="000000"/>
                </a:solidFill>
                <a:latin typeface="微软雅黑" panose="020B0503020204020204" charset="-122"/>
              </a:rPr>
              <a:t>即 </a:t>
            </a:r>
            <a:r>
              <a:rPr lang="en-US" altLang="zh-CN" sz="2005" i="1">
                <a:solidFill>
                  <a:srgbClr val="000000"/>
                </a:solidFill>
                <a:latin typeface="Palatino Linotype" panose="02040502050505030304"/>
              </a:rPr>
              <a:t>V </a:t>
            </a:r>
            <a:r>
              <a:rPr lang="zh-CN" altLang="en-US" sz="2005">
                <a:solidFill>
                  <a:srgbClr val="000000"/>
                </a:solidFill>
                <a:latin typeface="微软雅黑" panose="020B0503020204020204" charset="-122"/>
              </a:rPr>
              <a:t>越大</a:t>
            </a:r>
            <a:r>
              <a:rPr lang="en-US" altLang="zh-CN" sz="2005">
                <a:solidFill>
                  <a:srgbClr val="000000"/>
                </a:solidFill>
                <a:latin typeface="Times New Roman" panose="02020603050405020304"/>
              </a:rPr>
              <a:t>)</a:t>
            </a:r>
            <a:r>
              <a:rPr lang="zh-CN" altLang="en-US" sz="2005">
                <a:solidFill>
                  <a:srgbClr val="000000"/>
                </a:solidFill>
                <a:latin typeface="微软雅黑" panose="020B0503020204020204" charset="-122"/>
              </a:rPr>
              <a:t>，则 </a:t>
            </a:r>
            <a:r>
              <a:rPr lang="en-US" altLang="zh-CN" sz="2005">
                <a:solidFill>
                  <a:srgbClr val="000000"/>
                </a:solidFill>
                <a:latin typeface="Palatino Linotype" panose="02040502050505030304"/>
              </a:rPr>
              <a:t>IV(</a:t>
            </a:r>
            <a:r>
              <a:rPr lang="en-US" altLang="zh-CN" sz="2005" i="1">
                <a:solidFill>
                  <a:srgbClr val="000000"/>
                </a:solidFill>
                <a:latin typeface="Palatino Linotype" panose="02040502050505030304"/>
              </a:rPr>
              <a:t>a</a:t>
            </a:r>
            <a:r>
              <a:rPr lang="en-US" altLang="zh-CN" sz="2005">
                <a:solidFill>
                  <a:srgbClr val="000000"/>
                </a:solidFill>
                <a:latin typeface="Palatino Linotype" panose="02040502050505030304"/>
              </a:rPr>
              <a:t>) </a:t>
            </a:r>
            <a:r>
              <a:rPr lang="zh-CN" altLang="en-US" sz="2005">
                <a:solidFill>
                  <a:srgbClr val="000000"/>
                </a:solidFill>
                <a:latin typeface="微软雅黑" panose="020B0503020204020204" charset="-122"/>
              </a:rPr>
              <a:t>的值通常就越大</a:t>
            </a:r>
            <a:endParaRPr lang="zh-CN" altLang="en-US" sz="2005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92100" algn="l"/>
                <a:tab pos="406400" algn="l"/>
                <a:tab pos="533400" algn="l"/>
                <a:tab pos="749300" algn="l"/>
                <a:tab pos="1689100" algn="l"/>
                <a:tab pos="1803400" algn="l"/>
              </a:tabLst>
              <a:defRPr/>
            </a:pPr>
            <a:endParaRPr lang="zh-CN" altLang="en-US" sz="2005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92100" algn="l"/>
                <a:tab pos="406400" algn="l"/>
                <a:tab pos="533400" algn="l"/>
                <a:tab pos="749300" algn="l"/>
                <a:tab pos="1689100" algn="l"/>
                <a:tab pos="1803400" algn="l"/>
              </a:tabLst>
              <a:defRPr/>
            </a:pPr>
            <a:endParaRPr lang="zh-CN" altLang="en-US" sz="2005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92100" algn="l"/>
                <a:tab pos="406400" algn="l"/>
                <a:tab pos="533400" algn="l"/>
                <a:tab pos="749300" algn="l"/>
                <a:tab pos="1689100" algn="l"/>
                <a:tab pos="1803400" algn="l"/>
              </a:tabLst>
              <a:defRPr/>
            </a:pPr>
            <a:endParaRPr lang="zh-CN" altLang="en-US" sz="2005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3435"/>
              </a:lnSpc>
              <a:buClrTx/>
              <a:buSzTx/>
              <a:buNone/>
              <a:tabLst>
                <a:tab pos="292100" algn="l"/>
                <a:tab pos="406400" algn="l"/>
                <a:tab pos="533400" algn="l"/>
                <a:tab pos="749300" algn="l"/>
                <a:tab pos="1689100" algn="l"/>
                <a:tab pos="1803400" algn="l"/>
              </a:tabLst>
              <a:defRPr/>
            </a:pPr>
            <a:r>
              <a:rPr lang="zh-CN" altLang="en-US" sz="2005">
                <a:solidFill>
                  <a:srgbClr val="000000"/>
                </a:solidFill>
                <a:latin typeface="微软雅黑" panose="020B0503020204020204" charset="-122"/>
              </a:rPr>
              <a:t>		</a:t>
            </a:r>
            <a:r>
              <a:rPr lang="zh-CN" altLang="en-US" sz="2195">
                <a:solidFill>
                  <a:srgbClr val="000000"/>
                </a:solidFill>
                <a:latin typeface="微软雅黑" panose="020B0503020204020204" charset="-122"/>
              </a:rPr>
              <a:t>启发式：  </a:t>
            </a:r>
            <a:r>
              <a:rPr lang="zh-CN" altLang="en-US" sz="2200">
                <a:solidFill>
                  <a:srgbClr val="000000"/>
                </a:solidFill>
                <a:latin typeface="微软雅黑" panose="020B0503020204020204" charset="-122"/>
              </a:rPr>
              <a:t>先从候选划分属性中找出信息增益高于</a:t>
            </a:r>
            <a:r>
              <a:rPr lang="zh-CN" altLang="en-US" sz="2200">
                <a:solidFill>
                  <a:srgbClr val="FF0000"/>
                </a:solidFill>
                <a:latin typeface="微软雅黑" panose="020B0503020204020204" charset="-122"/>
              </a:rPr>
              <a:t>平均</a:t>
            </a:r>
            <a:r>
              <a:rPr lang="zh-CN" altLang="en-US" sz="2200">
                <a:solidFill>
                  <a:srgbClr val="000000"/>
                </a:solidFill>
                <a:latin typeface="微软雅黑" panose="020B0503020204020204" charset="-122"/>
              </a:rPr>
              <a:t>水平的，</a:t>
            </a:r>
            <a:endParaRPr lang="zh-CN" altLang="en-US" sz="220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2570"/>
              </a:lnSpc>
              <a:buClrTx/>
              <a:buSzTx/>
              <a:buNone/>
              <a:tabLst>
                <a:tab pos="292100" algn="l"/>
                <a:tab pos="406400" algn="l"/>
                <a:tab pos="533400" algn="l"/>
                <a:tab pos="749300" algn="l"/>
                <a:tab pos="1689100" algn="l"/>
                <a:tab pos="1803400" algn="l"/>
              </a:tabLst>
              <a:defRPr/>
            </a:pPr>
            <a:r>
              <a:rPr lang="zh-CN" altLang="en-US" sz="2200">
                <a:solidFill>
                  <a:srgbClr val="000000"/>
                </a:solidFill>
                <a:latin typeface="微软雅黑" panose="020B0503020204020204" charset="-122"/>
              </a:rPr>
              <a:t>					</a:t>
            </a:r>
            <a:r>
              <a:rPr lang="zh-CN" altLang="en-US" sz="2195">
                <a:solidFill>
                  <a:srgbClr val="000000"/>
                </a:solidFill>
                <a:latin typeface="微软雅黑" panose="020B0503020204020204" charset="-122"/>
              </a:rPr>
              <a:t>再从中选取增益</a:t>
            </a:r>
            <a:r>
              <a:rPr lang="zh-CN" altLang="en-US" sz="2195">
                <a:solidFill>
                  <a:srgbClr val="FF0000"/>
                </a:solidFill>
                <a:latin typeface="微软雅黑" panose="020B0503020204020204" charset="-122"/>
              </a:rPr>
              <a:t>率</a:t>
            </a:r>
            <a:r>
              <a:rPr lang="zh-CN" altLang="en-US" sz="2195">
                <a:solidFill>
                  <a:srgbClr val="000000"/>
                </a:solidFill>
                <a:latin typeface="微软雅黑" panose="020B0503020204020204" charset="-122"/>
              </a:rPr>
              <a:t>最高的</a:t>
            </a:r>
            <a:endParaRPr lang="zh-CN" altLang="en-US" sz="2195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92100" algn="l"/>
                <a:tab pos="406400" algn="l"/>
                <a:tab pos="533400" algn="l"/>
                <a:tab pos="749300" algn="l"/>
                <a:tab pos="1689100" algn="l"/>
                <a:tab pos="1803400" algn="l"/>
              </a:tabLst>
              <a:defRPr/>
            </a:pPr>
            <a:endParaRPr lang="zh-CN" altLang="en-US" sz="2195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92100" algn="l"/>
                <a:tab pos="406400" algn="l"/>
                <a:tab pos="533400" algn="l"/>
                <a:tab pos="749300" algn="l"/>
                <a:tab pos="1689100" algn="l"/>
                <a:tab pos="1803400" algn="l"/>
              </a:tabLst>
              <a:defRPr/>
            </a:pPr>
            <a:endParaRPr lang="zh-CN" altLang="en-US" sz="2195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92100" algn="l"/>
                <a:tab pos="406400" algn="l"/>
                <a:tab pos="533400" algn="l"/>
                <a:tab pos="749300" algn="l"/>
                <a:tab pos="1689100" algn="l"/>
                <a:tab pos="1803400" algn="l"/>
              </a:tabLst>
              <a:defRPr/>
            </a:pPr>
            <a:endParaRPr lang="zh-CN" altLang="en-US" sz="2195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92100" algn="l"/>
                <a:tab pos="406400" algn="l"/>
                <a:tab pos="533400" algn="l"/>
                <a:tab pos="749300" algn="l"/>
                <a:tab pos="1689100" algn="l"/>
                <a:tab pos="1803400" algn="l"/>
              </a:tabLst>
              <a:defRPr/>
            </a:pPr>
            <a:endParaRPr lang="zh-CN" altLang="en-US" sz="2195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2670"/>
              </a:lnSpc>
              <a:buClrTx/>
              <a:buSzTx/>
              <a:buNone/>
              <a:tabLst>
                <a:tab pos="292100" algn="l"/>
                <a:tab pos="406400" algn="l"/>
                <a:tab pos="533400" algn="l"/>
                <a:tab pos="749300" algn="l"/>
                <a:tab pos="1689100" algn="l"/>
                <a:tab pos="1803400" algn="l"/>
              </a:tabLst>
              <a:defRPr/>
            </a:pPr>
            <a:r>
              <a:rPr lang="en-US" altLang="zh-CN">
                <a:solidFill>
                  <a:srgbClr val="FF0000"/>
                </a:solidFill>
                <a:latin typeface="Times New Roman" panose="02020603050405020304"/>
              </a:rPr>
              <a:t>C4.5</a:t>
            </a:r>
            <a:r>
              <a:rPr lang="zh-CN" altLang="en-US">
                <a:solidFill>
                  <a:srgbClr val="000000"/>
                </a:solidFill>
                <a:latin typeface="微软雅黑" panose="020B0503020204020204" charset="-122"/>
              </a:rPr>
              <a:t>算法中使用</a:t>
            </a:r>
            <a:endParaRPr lang="zh-CN" altLang="en-US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56357" y="6021288"/>
            <a:ext cx="2880320" cy="64633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/>
              <a:t>缺点是</a:t>
            </a:r>
            <a:r>
              <a:rPr lang="en-US" altLang="zh-CN"/>
              <a:t>:</a:t>
            </a:r>
            <a:r>
              <a:rPr lang="zh-CN" altLang="en-US"/>
              <a:t>对取值数目少的属性有偏好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 1"/>
          <p:cNvSpPr/>
          <p:nvPr/>
        </p:nvSpPr>
        <p:spPr>
          <a:xfrm>
            <a:off x="4012691" y="1303019"/>
            <a:ext cx="4523233" cy="769621"/>
          </a:xfrm>
          <a:custGeom>
            <a:avLst/>
            <a:gdLst/>
            <a:ahLst/>
            <a:cxnLst/>
            <a:rect l="0" t="0" r="0" b="0"/>
            <a:pathLst>
              <a:path w="4523233" h="769621">
                <a:moveTo>
                  <a:pt x="0" y="769620"/>
                </a:moveTo>
                <a:lnTo>
                  <a:pt x="4523232" y="769620"/>
                </a:lnTo>
                <a:lnTo>
                  <a:pt x="4523232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 descr="ws_9E4C.tmp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630754" y="861236"/>
            <a:ext cx="3035300" cy="2133600"/>
          </a:xfrm>
          <a:prstGeom prst="rect">
            <a:avLst/>
          </a:prstGeom>
        </p:spPr>
      </p:pic>
      <p:pic>
        <p:nvPicPr>
          <p:cNvPr id="4" name="图片 3" descr="ws_9E4D.tmp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86100" y="3289300"/>
            <a:ext cx="5029200" cy="120650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218541" y="321726"/>
            <a:ext cx="1436291" cy="34733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685"/>
              </a:lnSpc>
            </a:pPr>
            <a:r>
              <a:rPr lang="zh-CN" altLang="en-US" sz="2795">
                <a:solidFill>
                  <a:srgbClr val="FF0000"/>
                </a:solidFill>
                <a:latin typeface="微软雅黑" panose="020B0503020204020204" charset="-122"/>
              </a:rPr>
              <a:t>基尼</a:t>
            </a:r>
            <a:r>
              <a:rPr lang="zh-CN" altLang="en-US" sz="2795">
                <a:solidFill>
                  <a:srgbClr val="000000"/>
                </a:solidFill>
                <a:latin typeface="微软雅黑" panose="020B0503020204020204" charset="-122"/>
              </a:rPr>
              <a:t>指数</a:t>
            </a:r>
            <a:endParaRPr lang="zh-CN" altLang="en-US" sz="2795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767204" y="357121"/>
            <a:ext cx="1205458" cy="30777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430"/>
              </a:lnSpc>
            </a:pPr>
            <a:r>
              <a:rPr lang="en-US" altLang="zh-CN" sz="2005">
                <a:solidFill>
                  <a:srgbClr val="000000"/>
                </a:solidFill>
                <a:latin typeface="Times New Roman" panose="02020603050405020304"/>
              </a:rPr>
              <a:t>(gini index)</a:t>
            </a:r>
            <a:endParaRPr lang="zh-CN" altLang="en-US" sz="2005">
              <a:solidFill>
                <a:srgbClr val="000000"/>
              </a:solidFill>
              <a:latin typeface="Times New Roman" panose="02020603050405020304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23528" y="1393750"/>
            <a:ext cx="8406147" cy="5347618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2425"/>
              </a:lnSpc>
              <a:buClrTx/>
              <a:buSzTx/>
              <a:buNone/>
              <a:tabLst>
                <a:tab pos="406400" algn="l"/>
                <a:tab pos="3886200" algn="l"/>
              </a:tabLst>
              <a:defRPr/>
            </a:pPr>
            <a:r>
              <a:rPr lang="zh-CN" altLang="en-US"/>
              <a:t>		</a:t>
            </a:r>
            <a:r>
              <a:rPr lang="zh-CN" altLang="en-US" sz="2195">
                <a:solidFill>
                  <a:srgbClr val="000000"/>
                </a:solidFill>
                <a:latin typeface="微软雅黑" panose="020B0503020204020204" charset="-122"/>
              </a:rPr>
              <a:t>反映了从 </a:t>
            </a:r>
            <a:r>
              <a:rPr lang="en-US" altLang="zh-CN" sz="2195" i="1">
                <a:solidFill>
                  <a:srgbClr val="000000"/>
                </a:solidFill>
                <a:latin typeface="Palatino Linotype" panose="02040502050505030304"/>
              </a:rPr>
              <a:t>D  </a:t>
            </a:r>
            <a:r>
              <a:rPr lang="zh-CN" altLang="en-US" sz="2195">
                <a:solidFill>
                  <a:srgbClr val="000000"/>
                </a:solidFill>
                <a:latin typeface="微软雅黑" panose="020B0503020204020204" charset="-122"/>
              </a:rPr>
              <a:t>中随机抽取两个样例，</a:t>
            </a:r>
            <a:endParaRPr lang="zh-CN" altLang="en-US" sz="2195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2495"/>
              </a:lnSpc>
              <a:buClrTx/>
              <a:buSzTx/>
              <a:buNone/>
              <a:tabLst>
                <a:tab pos="406400" algn="l"/>
                <a:tab pos="3886200" algn="l"/>
              </a:tabLst>
              <a:defRPr/>
            </a:pPr>
            <a:r>
              <a:rPr lang="zh-CN" altLang="en-US" sz="2195">
                <a:solidFill>
                  <a:srgbClr val="000000"/>
                </a:solidFill>
                <a:latin typeface="微软雅黑" panose="020B0503020204020204" charset="-122"/>
              </a:rPr>
              <a:t>		其类别标记</a:t>
            </a:r>
            <a:r>
              <a:rPr lang="zh-CN" altLang="en-US" sz="2195">
                <a:solidFill>
                  <a:srgbClr val="FF0000"/>
                </a:solidFill>
                <a:latin typeface="微软雅黑" panose="020B0503020204020204" charset="-122"/>
              </a:rPr>
              <a:t>不一致</a:t>
            </a:r>
            <a:r>
              <a:rPr lang="zh-CN" altLang="en-US" sz="2195">
                <a:solidFill>
                  <a:srgbClr val="000000"/>
                </a:solidFill>
                <a:latin typeface="微软雅黑" panose="020B0503020204020204" charset="-122"/>
              </a:rPr>
              <a:t>的概率</a:t>
            </a:r>
            <a:endParaRPr lang="zh-CN" altLang="en-US" sz="2195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406400" algn="l"/>
                <a:tab pos="3886200" algn="l"/>
              </a:tabLst>
              <a:defRPr/>
            </a:pPr>
            <a:endParaRPr lang="zh-CN" altLang="en-US" sz="2195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406400" algn="l"/>
                <a:tab pos="3886200" algn="l"/>
              </a:tabLst>
              <a:defRPr/>
            </a:pPr>
            <a:endParaRPr lang="zh-CN" altLang="en-US" sz="2195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406400" algn="l"/>
                <a:tab pos="3886200" algn="l"/>
              </a:tabLst>
              <a:defRPr/>
            </a:pPr>
            <a:endParaRPr lang="zh-CN" altLang="en-US" sz="2195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406400" algn="l"/>
                <a:tab pos="3886200" algn="l"/>
              </a:tabLst>
              <a:defRPr/>
            </a:pPr>
            <a:endParaRPr lang="zh-CN" altLang="en-US" sz="2195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2465"/>
              </a:lnSpc>
              <a:buClrTx/>
              <a:buSzTx/>
              <a:buNone/>
              <a:tabLst>
                <a:tab pos="406400" algn="l"/>
                <a:tab pos="3886200" algn="l"/>
              </a:tabLst>
              <a:defRPr/>
            </a:pPr>
            <a:r>
              <a:rPr lang="zh-CN" altLang="en-US" sz="2195">
                <a:solidFill>
                  <a:srgbClr val="000000"/>
                </a:solidFill>
                <a:latin typeface="微软雅黑" panose="020B0503020204020204" charset="-122"/>
              </a:rPr>
              <a:t>		</a:t>
            </a:r>
            <a:r>
              <a:rPr lang="en-US" altLang="zh-CN" sz="2195">
                <a:solidFill>
                  <a:srgbClr val="0000FF"/>
                </a:solidFill>
                <a:latin typeface="Palatino Linotype" panose="02040502050505030304"/>
              </a:rPr>
              <a:t>Gini(</a:t>
            </a:r>
            <a:r>
              <a:rPr lang="en-US" altLang="zh-CN" sz="2195" i="1">
                <a:solidFill>
                  <a:srgbClr val="0000FF"/>
                </a:solidFill>
                <a:latin typeface="Palatino Linotype" panose="02040502050505030304"/>
              </a:rPr>
              <a:t>D</a:t>
            </a:r>
            <a:r>
              <a:rPr lang="en-US" altLang="zh-CN" sz="2195">
                <a:solidFill>
                  <a:srgbClr val="0000FF"/>
                </a:solidFill>
                <a:latin typeface="Palatino Linotype" panose="02040502050505030304"/>
              </a:rPr>
              <a:t>) </a:t>
            </a:r>
            <a:r>
              <a:rPr lang="zh-CN" altLang="en-US" sz="2195">
                <a:solidFill>
                  <a:srgbClr val="0000FF"/>
                </a:solidFill>
                <a:latin typeface="微软雅黑" panose="020B0503020204020204" charset="-122"/>
              </a:rPr>
              <a:t>越小，数据集 </a:t>
            </a:r>
            <a:r>
              <a:rPr lang="en-US" altLang="zh-CN" sz="2195" i="1">
                <a:solidFill>
                  <a:srgbClr val="0000FF"/>
                </a:solidFill>
                <a:latin typeface="Palatino Linotype" panose="02040502050505030304"/>
              </a:rPr>
              <a:t>D </a:t>
            </a:r>
            <a:r>
              <a:rPr lang="zh-CN" altLang="en-US" sz="2195">
                <a:solidFill>
                  <a:srgbClr val="0000FF"/>
                </a:solidFill>
                <a:latin typeface="微软雅黑" panose="020B0503020204020204" charset="-122"/>
              </a:rPr>
              <a:t>的纯度越高</a:t>
            </a:r>
            <a:endParaRPr lang="zh-CN" altLang="en-US" sz="2195">
              <a:solidFill>
                <a:srgbClr val="0000FF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406400" algn="l"/>
                <a:tab pos="3886200" algn="l"/>
              </a:tabLst>
              <a:defRPr/>
            </a:pPr>
            <a:endParaRPr lang="zh-CN" altLang="en-US" sz="2195">
              <a:solidFill>
                <a:srgbClr val="0000FF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406400" algn="l"/>
                <a:tab pos="3886200" algn="l"/>
              </a:tabLst>
              <a:defRPr/>
            </a:pPr>
            <a:endParaRPr lang="zh-CN" altLang="en-US" sz="2195">
              <a:solidFill>
                <a:srgbClr val="0000FF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406400" algn="l"/>
                <a:tab pos="3886200" algn="l"/>
              </a:tabLst>
              <a:defRPr/>
            </a:pPr>
            <a:endParaRPr lang="zh-CN" altLang="en-US" sz="2195">
              <a:solidFill>
                <a:srgbClr val="0000FF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406400" algn="l"/>
                <a:tab pos="3886200" algn="l"/>
              </a:tabLst>
              <a:defRPr/>
            </a:pPr>
            <a:endParaRPr lang="zh-CN" altLang="en-US" sz="2195">
              <a:solidFill>
                <a:srgbClr val="0000FF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406400" algn="l"/>
                <a:tab pos="3886200" algn="l"/>
              </a:tabLst>
              <a:defRPr/>
            </a:pPr>
            <a:endParaRPr lang="zh-CN" altLang="en-US" sz="2195">
              <a:solidFill>
                <a:srgbClr val="0000FF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406400" algn="l"/>
                <a:tab pos="3886200" algn="l"/>
              </a:tabLst>
              <a:defRPr/>
            </a:pPr>
            <a:endParaRPr lang="zh-CN" altLang="en-US" sz="2195">
              <a:solidFill>
                <a:srgbClr val="0000FF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406400" algn="l"/>
                <a:tab pos="3886200" algn="l"/>
              </a:tabLst>
              <a:defRPr/>
            </a:pPr>
            <a:endParaRPr lang="zh-CN" altLang="en-US" sz="2195">
              <a:solidFill>
                <a:srgbClr val="0000FF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2895"/>
              </a:lnSpc>
              <a:buClrTx/>
              <a:buSzTx/>
              <a:buNone/>
              <a:tabLst>
                <a:tab pos="406400" algn="l"/>
                <a:tab pos="3886200" algn="l"/>
              </a:tabLst>
              <a:defRPr/>
            </a:pPr>
            <a:r>
              <a:rPr lang="zh-CN" altLang="en-US" sz="2195">
                <a:solidFill>
                  <a:srgbClr val="0000FF"/>
                </a:solidFill>
                <a:latin typeface="微软雅黑" panose="020B0503020204020204" charset="-122"/>
              </a:rPr>
              <a:t>	</a:t>
            </a:r>
            <a:r>
              <a:rPr lang="zh-CN" altLang="en-US" sz="2195">
                <a:solidFill>
                  <a:srgbClr val="000000"/>
                </a:solidFill>
                <a:latin typeface="微软雅黑" panose="020B0503020204020204" charset="-122"/>
              </a:rPr>
              <a:t>属性 </a:t>
            </a:r>
            <a:r>
              <a:rPr lang="en-US" altLang="zh-CN" sz="2195" i="1">
                <a:solidFill>
                  <a:srgbClr val="000000"/>
                </a:solidFill>
                <a:latin typeface="Palatino Linotype" panose="02040502050505030304"/>
              </a:rPr>
              <a:t>a </a:t>
            </a:r>
            <a:r>
              <a:rPr lang="zh-CN" altLang="en-US" sz="2195">
                <a:solidFill>
                  <a:srgbClr val="000000"/>
                </a:solidFill>
                <a:latin typeface="微软雅黑" panose="020B0503020204020204" charset="-122"/>
              </a:rPr>
              <a:t>的</a:t>
            </a:r>
            <a:r>
              <a:rPr lang="zh-CN" altLang="en-US" sz="2195">
                <a:solidFill>
                  <a:srgbClr val="FF0000"/>
                </a:solidFill>
                <a:latin typeface="微软雅黑" panose="020B0503020204020204" charset="-122"/>
              </a:rPr>
              <a:t>基尼</a:t>
            </a:r>
            <a:r>
              <a:rPr lang="zh-CN" altLang="en-US" sz="2195">
                <a:solidFill>
                  <a:srgbClr val="000000"/>
                </a:solidFill>
                <a:latin typeface="微软雅黑" panose="020B0503020204020204" charset="-122"/>
              </a:rPr>
              <a:t>指数：</a:t>
            </a:r>
            <a:endParaRPr lang="zh-CN" altLang="en-US" sz="2195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406400" algn="l"/>
                <a:tab pos="3886200" algn="l"/>
              </a:tabLst>
              <a:defRPr/>
            </a:pPr>
            <a:endParaRPr lang="zh-CN" altLang="en-US" sz="2195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406400" algn="l"/>
                <a:tab pos="3886200" algn="l"/>
              </a:tabLst>
              <a:defRPr/>
            </a:pPr>
            <a:endParaRPr lang="zh-CN" altLang="en-US" sz="2195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406400" algn="l"/>
                <a:tab pos="3886200" algn="l"/>
              </a:tabLst>
              <a:defRPr/>
            </a:pPr>
            <a:endParaRPr lang="zh-CN" altLang="en-US" sz="2195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406400" algn="l"/>
                <a:tab pos="3886200" algn="l"/>
              </a:tabLst>
              <a:defRPr/>
            </a:pPr>
            <a:endParaRPr lang="zh-CN" altLang="en-US" sz="2195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406400" algn="l"/>
                <a:tab pos="3886200" algn="l"/>
              </a:tabLst>
              <a:defRPr/>
            </a:pPr>
            <a:endParaRPr lang="zh-CN" altLang="en-US" sz="2195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406400" algn="l"/>
                <a:tab pos="3886200" algn="l"/>
              </a:tabLst>
              <a:defRPr/>
            </a:pPr>
            <a:endParaRPr lang="zh-CN" altLang="en-US" sz="2195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2460"/>
              </a:lnSpc>
              <a:buClrTx/>
              <a:buSzTx/>
              <a:buNone/>
              <a:tabLst>
                <a:tab pos="406400" algn="l"/>
                <a:tab pos="3886200" algn="l"/>
              </a:tabLst>
              <a:defRPr/>
            </a:pPr>
            <a:r>
              <a:rPr lang="zh-CN" altLang="en-US" sz="2195">
                <a:solidFill>
                  <a:srgbClr val="000000"/>
                </a:solidFill>
                <a:latin typeface="微软雅黑" panose="020B0503020204020204" charset="-122"/>
              </a:rPr>
              <a:t>	</a:t>
            </a:r>
            <a:r>
              <a:rPr lang="zh-CN" altLang="en-US" sz="2400">
                <a:solidFill>
                  <a:srgbClr val="000000"/>
                </a:solidFill>
                <a:latin typeface="微软雅黑" panose="020B0503020204020204" charset="-122"/>
              </a:rPr>
              <a:t>在候选属性集合中，选取那个使划分后基尼指数</a:t>
            </a:r>
            <a:r>
              <a:rPr lang="zh-CN" altLang="en-US" sz="2400">
                <a:solidFill>
                  <a:srgbClr val="FF0000"/>
                </a:solidFill>
                <a:latin typeface="微软雅黑" panose="020B0503020204020204" charset="-122"/>
              </a:rPr>
              <a:t>最小</a:t>
            </a:r>
            <a:r>
              <a:rPr lang="zh-CN" altLang="en-US" sz="2400">
                <a:solidFill>
                  <a:srgbClr val="000000"/>
                </a:solidFill>
                <a:latin typeface="微软雅黑" panose="020B0503020204020204" charset="-122"/>
              </a:rPr>
              <a:t>的属性</a:t>
            </a:r>
            <a:endParaRPr lang="zh-CN" altLang="en-US" sz="240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406400" algn="l"/>
                <a:tab pos="3886200" algn="l"/>
              </a:tabLst>
              <a:defRPr/>
            </a:pPr>
            <a:endParaRPr lang="zh-CN" altLang="en-US" sz="240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406400" algn="l"/>
                <a:tab pos="3886200" algn="l"/>
              </a:tabLst>
              <a:defRPr/>
            </a:pPr>
            <a:endParaRPr lang="zh-CN" altLang="en-US" sz="240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406400" algn="l"/>
                <a:tab pos="3886200" algn="l"/>
              </a:tabLst>
              <a:defRPr/>
            </a:pPr>
            <a:endParaRPr lang="zh-CN" altLang="en-US" sz="240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406400" algn="l"/>
                <a:tab pos="3886200" algn="l"/>
              </a:tabLst>
              <a:defRPr/>
            </a:pPr>
            <a:endParaRPr lang="zh-CN" altLang="en-US" sz="240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406400" algn="l"/>
                <a:tab pos="3886200" algn="l"/>
              </a:tabLst>
              <a:defRPr/>
            </a:pPr>
            <a:endParaRPr lang="zh-CN" altLang="en-US" sz="240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406400" algn="l"/>
                <a:tab pos="3886200" algn="l"/>
              </a:tabLst>
              <a:defRPr/>
            </a:pPr>
            <a:endParaRPr lang="zh-CN" altLang="en-US" sz="240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406400" algn="l"/>
                <a:tab pos="3886200" algn="l"/>
              </a:tabLst>
              <a:defRPr/>
            </a:pPr>
            <a:endParaRPr lang="zh-CN" altLang="en-US" sz="240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406400" algn="l"/>
                <a:tab pos="3886200" algn="l"/>
              </a:tabLst>
              <a:defRPr/>
            </a:pPr>
            <a:endParaRPr lang="zh-CN" altLang="en-US" sz="240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406400" algn="l"/>
                <a:tab pos="3886200" algn="l"/>
              </a:tabLst>
              <a:defRPr/>
            </a:pPr>
            <a:endParaRPr lang="zh-CN" altLang="en-US" sz="240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2900"/>
              </a:lnSpc>
              <a:buClrTx/>
              <a:buSzTx/>
              <a:buNone/>
              <a:tabLst>
                <a:tab pos="406400" algn="l"/>
                <a:tab pos="3886200" algn="l"/>
              </a:tabLst>
              <a:defRPr/>
            </a:pPr>
            <a:r>
              <a:rPr lang="en-US" altLang="zh-CN">
                <a:solidFill>
                  <a:srgbClr val="FF0000"/>
                </a:solidFill>
                <a:latin typeface="Times New Roman" panose="02020603050405020304"/>
              </a:rPr>
              <a:t>CART</a:t>
            </a:r>
            <a:r>
              <a:rPr lang="zh-CN" altLang="en-US">
                <a:solidFill>
                  <a:srgbClr val="000000"/>
                </a:solidFill>
                <a:latin typeface="微软雅黑" panose="020B0503020204020204" charset="-122"/>
              </a:rPr>
              <a:t>算法中使用</a:t>
            </a:r>
            <a:endParaRPr lang="zh-CN" altLang="en-US">
              <a:solidFill>
                <a:srgbClr val="000000"/>
              </a:solidFill>
              <a:latin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 1"/>
          <p:cNvSpPr/>
          <p:nvPr/>
        </p:nvSpPr>
        <p:spPr>
          <a:xfrm>
            <a:off x="2557272" y="4914900"/>
            <a:ext cx="5817109" cy="832104"/>
          </a:xfrm>
          <a:custGeom>
            <a:avLst/>
            <a:gdLst/>
            <a:ahLst/>
            <a:cxnLst/>
            <a:rect l="0" t="0" r="0" b="0"/>
            <a:pathLst>
              <a:path w="5817109" h="832104">
                <a:moveTo>
                  <a:pt x="0" y="832103"/>
                </a:moveTo>
                <a:lnTo>
                  <a:pt x="5817108" y="832103"/>
                </a:lnTo>
                <a:lnTo>
                  <a:pt x="5817108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99"/>
          </a:solidFill>
          <a:ln w="12700" cap="flat" cmpd="sng" algn="ctr">
            <a:solidFill>
              <a:srgbClr val="000000">
                <a:alpha val="0"/>
              </a:srgb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682486" y="692696"/>
            <a:ext cx="8045472" cy="3872855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3390"/>
              </a:lnSpc>
              <a:buClrTx/>
              <a:buSzTx/>
              <a:buNone/>
              <a:tabLst>
                <a:tab pos="381000" algn="l"/>
                <a:tab pos="838200" algn="l"/>
              </a:tabLst>
              <a:defRPr/>
            </a:pPr>
            <a:r>
              <a:rPr lang="zh-CN" altLang="en-US" sz="2795">
                <a:solidFill>
                  <a:srgbClr val="000000"/>
                </a:solidFill>
                <a:latin typeface="微软雅黑" panose="020B0503020204020204" charset="-122"/>
              </a:rPr>
              <a:t>划分选择 </a:t>
            </a:r>
            <a:r>
              <a:rPr lang="en-US" altLang="zh-CN" sz="2795">
                <a:solidFill>
                  <a:srgbClr val="000000"/>
                </a:solidFill>
                <a:latin typeface="Times New Roman" panose="02020603050405020304"/>
              </a:rPr>
              <a:t>vs. </a:t>
            </a:r>
            <a:r>
              <a:rPr lang="zh-CN" altLang="en-US" sz="2795">
                <a:solidFill>
                  <a:srgbClr val="000000"/>
                </a:solidFill>
                <a:latin typeface="微软雅黑" panose="020B0503020204020204" charset="-122"/>
              </a:rPr>
              <a:t>剪枝</a:t>
            </a:r>
            <a:endParaRPr lang="zh-CN" altLang="en-US" sz="2795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381000" algn="l"/>
                <a:tab pos="838200" algn="l"/>
              </a:tabLst>
              <a:defRPr/>
            </a:pPr>
            <a:endParaRPr lang="zh-CN" altLang="en-US" sz="2795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381000" algn="l"/>
                <a:tab pos="838200" algn="l"/>
              </a:tabLst>
              <a:defRPr/>
            </a:pPr>
            <a:endParaRPr lang="zh-CN" altLang="en-US" sz="2795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381000" algn="l"/>
                <a:tab pos="838200" algn="l"/>
              </a:tabLst>
              <a:defRPr/>
            </a:pPr>
            <a:endParaRPr lang="zh-CN" altLang="en-US" sz="2795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381000" algn="l"/>
                <a:tab pos="838200" algn="l"/>
              </a:tabLst>
              <a:defRPr/>
            </a:pPr>
            <a:endParaRPr lang="zh-CN" altLang="en-US" sz="2795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381000" algn="l"/>
                <a:tab pos="838200" algn="l"/>
              </a:tabLst>
              <a:defRPr/>
            </a:pPr>
            <a:endParaRPr lang="zh-CN" altLang="en-US" sz="2795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3040"/>
              </a:lnSpc>
              <a:buClrTx/>
              <a:buSzTx/>
              <a:buNone/>
              <a:tabLst>
                <a:tab pos="381000" algn="l"/>
                <a:tab pos="838200" algn="l"/>
              </a:tabLst>
              <a:defRPr/>
            </a:pPr>
            <a:r>
              <a:rPr lang="zh-CN" altLang="en-US" sz="2795">
                <a:solidFill>
                  <a:srgbClr val="000000"/>
                </a:solidFill>
                <a:latin typeface="微软雅黑" panose="020B0503020204020204" charset="-122"/>
              </a:rPr>
              <a:t>	</a:t>
            </a:r>
            <a:r>
              <a:rPr lang="zh-CN" altLang="en-US" sz="2400">
                <a:solidFill>
                  <a:srgbClr val="000000"/>
                </a:solidFill>
                <a:latin typeface="微软雅黑" panose="020B0503020204020204" charset="-122"/>
              </a:rPr>
              <a:t>研究表明</a:t>
            </a:r>
            <a:r>
              <a:rPr lang="en-US" altLang="zh-CN" sz="2400">
                <a:solidFill>
                  <a:srgbClr val="000000"/>
                </a:solidFill>
                <a:latin typeface="Times New Roman" panose="02020603050405020304"/>
              </a:rPr>
              <a:t>: </a:t>
            </a:r>
            <a:r>
              <a:rPr lang="zh-CN" altLang="en-US" sz="2400">
                <a:solidFill>
                  <a:srgbClr val="000000"/>
                </a:solidFill>
                <a:latin typeface="微软雅黑" panose="020B0503020204020204" charset="-122"/>
              </a:rPr>
              <a:t>划分选择的各种准则虽然对决策树的尺寸有较</a:t>
            </a:r>
            <a:endParaRPr lang="zh-CN" altLang="en-US" sz="240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2720"/>
              </a:lnSpc>
              <a:buClrTx/>
              <a:buSzTx/>
              <a:buNone/>
              <a:tabLst>
                <a:tab pos="381000" algn="l"/>
                <a:tab pos="838200" algn="l"/>
              </a:tabLst>
              <a:defRPr/>
            </a:pPr>
            <a:r>
              <a:rPr lang="zh-CN" altLang="en-US" sz="2400">
                <a:solidFill>
                  <a:srgbClr val="000000"/>
                </a:solidFill>
                <a:latin typeface="微软雅黑" panose="020B0503020204020204" charset="-122"/>
              </a:rPr>
              <a:t>	大影响，但</a:t>
            </a:r>
            <a:r>
              <a:rPr lang="zh-CN" altLang="en-US" sz="2400">
                <a:solidFill>
                  <a:srgbClr val="0000FF"/>
                </a:solidFill>
                <a:latin typeface="微软雅黑" panose="020B0503020204020204" charset="-122"/>
              </a:rPr>
              <a:t>对</a:t>
            </a:r>
            <a:r>
              <a:rPr lang="zh-CN" altLang="en-US" sz="2400">
                <a:solidFill>
                  <a:srgbClr val="FF0000"/>
                </a:solidFill>
                <a:latin typeface="微软雅黑" panose="020B0503020204020204" charset="-122"/>
              </a:rPr>
              <a:t>泛化</a:t>
            </a:r>
            <a:r>
              <a:rPr lang="zh-CN" altLang="en-US" sz="2400">
                <a:solidFill>
                  <a:srgbClr val="0000FF"/>
                </a:solidFill>
                <a:latin typeface="微软雅黑" panose="020B0503020204020204" charset="-122"/>
              </a:rPr>
              <a:t>性能的影响很有限</a:t>
            </a:r>
            <a:endParaRPr lang="zh-CN" altLang="en-US" sz="2400">
              <a:solidFill>
                <a:srgbClr val="0000FF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381000" algn="l"/>
                <a:tab pos="838200" algn="l"/>
              </a:tabLst>
              <a:defRPr/>
            </a:pPr>
            <a:endParaRPr lang="zh-CN" altLang="en-US" sz="2400">
              <a:solidFill>
                <a:srgbClr val="0000FF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2760"/>
              </a:lnSpc>
              <a:buClrTx/>
              <a:buSzTx/>
              <a:buNone/>
              <a:tabLst>
                <a:tab pos="381000" algn="l"/>
                <a:tab pos="838200" algn="l"/>
              </a:tabLst>
              <a:defRPr/>
            </a:pPr>
            <a:r>
              <a:rPr lang="zh-CN" altLang="en-US" sz="2400">
                <a:solidFill>
                  <a:srgbClr val="0000FF"/>
                </a:solidFill>
                <a:latin typeface="微软雅黑" panose="020B0503020204020204" charset="-122"/>
              </a:rPr>
              <a:t>		</a:t>
            </a:r>
            <a:r>
              <a:rPr lang="zh-CN" altLang="en-US" sz="2005">
                <a:solidFill>
                  <a:srgbClr val="000000"/>
                </a:solidFill>
                <a:latin typeface="微软雅黑" panose="020B0503020204020204" charset="-122"/>
              </a:rPr>
              <a:t>例如信息增益与基尼指数产生的结果，仅在约 </a:t>
            </a:r>
            <a:r>
              <a:rPr lang="en-US" altLang="zh-CN" sz="2005">
                <a:solidFill>
                  <a:srgbClr val="000000"/>
                </a:solidFill>
                <a:latin typeface="Times New Roman" panose="02020603050405020304"/>
              </a:rPr>
              <a:t>2% </a:t>
            </a:r>
            <a:r>
              <a:rPr lang="zh-CN" altLang="en-US" sz="2005">
                <a:solidFill>
                  <a:srgbClr val="000000"/>
                </a:solidFill>
                <a:latin typeface="微软雅黑" panose="020B0503020204020204" charset="-122"/>
              </a:rPr>
              <a:t>的情况下不同</a:t>
            </a:r>
            <a:endParaRPr lang="zh-CN" altLang="en-US" sz="2005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381000" algn="l"/>
                <a:tab pos="838200" algn="l"/>
              </a:tabLst>
              <a:defRPr/>
            </a:pPr>
            <a:endParaRPr lang="zh-CN" altLang="en-US" sz="2005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381000" algn="l"/>
                <a:tab pos="838200" algn="l"/>
              </a:tabLst>
              <a:defRPr/>
            </a:pPr>
            <a:endParaRPr lang="zh-CN" altLang="en-US" sz="2005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381000" algn="l"/>
                <a:tab pos="838200" algn="l"/>
              </a:tabLst>
              <a:defRPr/>
            </a:pPr>
            <a:endParaRPr lang="zh-CN" altLang="en-US" sz="2005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381000" algn="l"/>
                <a:tab pos="838200" algn="l"/>
              </a:tabLst>
              <a:defRPr/>
            </a:pPr>
            <a:endParaRPr lang="zh-CN" altLang="en-US" sz="2005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381000" algn="l"/>
                <a:tab pos="838200" algn="l"/>
              </a:tabLst>
              <a:defRPr/>
            </a:pPr>
            <a:endParaRPr lang="zh-CN" altLang="en-US" sz="2005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381000" algn="l"/>
                <a:tab pos="838200" algn="l"/>
              </a:tabLst>
              <a:defRPr/>
            </a:pPr>
            <a:endParaRPr lang="zh-CN" altLang="en-US" sz="2005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2480"/>
              </a:lnSpc>
              <a:buClrTx/>
              <a:buSzTx/>
              <a:buNone/>
              <a:tabLst>
                <a:tab pos="381000" algn="l"/>
                <a:tab pos="838200" algn="l"/>
              </a:tabLst>
              <a:defRPr/>
            </a:pPr>
            <a:r>
              <a:rPr lang="zh-CN" altLang="en-US" sz="2005">
                <a:solidFill>
                  <a:srgbClr val="000000"/>
                </a:solidFill>
                <a:latin typeface="微软雅黑" panose="020B0503020204020204" charset="-122"/>
              </a:rPr>
              <a:t>	</a:t>
            </a:r>
            <a:r>
              <a:rPr lang="zh-CN" altLang="en-US" sz="2400">
                <a:solidFill>
                  <a:srgbClr val="FF0000"/>
                </a:solidFill>
                <a:latin typeface="微软雅黑" panose="020B0503020204020204" charset="-122"/>
              </a:rPr>
              <a:t>剪枝方法和程度对决策树泛化性能的影响更为显著</a:t>
            </a:r>
            <a:endParaRPr lang="zh-CN" altLang="en-US" sz="2400">
              <a:solidFill>
                <a:srgbClr val="FF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381000" algn="l"/>
                <a:tab pos="838200" algn="l"/>
              </a:tabLst>
              <a:defRPr/>
            </a:pPr>
            <a:endParaRPr lang="zh-CN" altLang="en-US" sz="2400">
              <a:solidFill>
                <a:srgbClr val="FF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2765"/>
              </a:lnSpc>
              <a:buClrTx/>
              <a:buSzTx/>
              <a:buNone/>
              <a:tabLst>
                <a:tab pos="381000" algn="l"/>
                <a:tab pos="838200" algn="l"/>
              </a:tabLst>
              <a:defRPr/>
            </a:pPr>
            <a:r>
              <a:rPr lang="zh-CN" altLang="en-US" sz="2400">
                <a:solidFill>
                  <a:srgbClr val="FF0000"/>
                </a:solidFill>
                <a:latin typeface="微软雅黑" panose="020B0503020204020204" charset="-122"/>
              </a:rPr>
              <a:t>		</a:t>
            </a:r>
            <a:r>
              <a:rPr lang="zh-CN" altLang="en-US" sz="2005">
                <a:solidFill>
                  <a:srgbClr val="000000"/>
                </a:solidFill>
                <a:latin typeface="微软雅黑" panose="020B0503020204020204" charset="-122"/>
              </a:rPr>
              <a:t>在数据带噪时甚至可能将泛化性能提升 </a:t>
            </a:r>
            <a:r>
              <a:rPr lang="en-US" altLang="zh-CN" sz="2005">
                <a:solidFill>
                  <a:srgbClr val="000000"/>
                </a:solidFill>
                <a:latin typeface="Times New Roman" panose="02020603050405020304"/>
              </a:rPr>
              <a:t>25%</a:t>
            </a:r>
            <a:endParaRPr lang="zh-CN" altLang="en-US" sz="2005">
              <a:solidFill>
                <a:srgbClr val="000000"/>
              </a:solidFill>
              <a:latin typeface="Times New Roman" panose="02020603050405020304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696210" y="5017008"/>
            <a:ext cx="615553" cy="296491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5"/>
              </a:lnSpc>
            </a:pPr>
            <a:r>
              <a:rPr lang="zh-CN" altLang="en-US" sz="2400">
                <a:solidFill>
                  <a:srgbClr val="000000"/>
                </a:solidFill>
                <a:latin typeface="微软雅黑" panose="020B0503020204020204" charset="-122"/>
              </a:rPr>
              <a:t>剪枝</a:t>
            </a:r>
            <a:endParaRPr lang="zh-CN" altLang="en-US" sz="2400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414014" y="5037201"/>
            <a:ext cx="870431" cy="27251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80"/>
              </a:lnSpc>
            </a:pPr>
            <a:r>
              <a:rPr lang="en-US" altLang="zh-CN">
                <a:solidFill>
                  <a:srgbClr val="000000"/>
                </a:solidFill>
                <a:latin typeface="Times New Roman" panose="02020603050405020304"/>
              </a:rPr>
              <a:t>(pruning)</a:t>
            </a:r>
            <a:endParaRPr lang="zh-CN" altLang="en-US">
              <a:solidFill>
                <a:srgbClr val="000000"/>
              </a:solidFill>
              <a:latin typeface="Times New Roman" panose="02020603050405020304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580254" y="5017008"/>
            <a:ext cx="3693319" cy="296491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5"/>
              </a:lnSpc>
            </a:pPr>
            <a:r>
              <a:rPr lang="zh-CN" altLang="en-US" sz="2400">
                <a:solidFill>
                  <a:srgbClr val="000000"/>
                </a:solidFill>
                <a:latin typeface="微软雅黑" panose="020B0503020204020204" charset="-122"/>
              </a:rPr>
              <a:t>是决策树对付“过拟合”的</a:t>
            </a:r>
            <a:endParaRPr lang="zh-CN" altLang="en-US" sz="2400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705222" y="5382767"/>
            <a:ext cx="1538883" cy="296491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5"/>
              </a:lnSpc>
            </a:pPr>
            <a:r>
              <a:rPr lang="zh-CN" altLang="en-US" sz="2400">
                <a:solidFill>
                  <a:srgbClr val="000000"/>
                </a:solidFill>
                <a:latin typeface="微软雅黑" panose="020B0503020204020204" charset="-122"/>
              </a:rPr>
              <a:t>主要手段！</a:t>
            </a:r>
            <a:endParaRPr lang="zh-CN" altLang="en-US" sz="2400">
              <a:solidFill>
                <a:srgbClr val="000000"/>
              </a:solidFill>
              <a:latin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ws_A6C9.tmp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5829300" y="4737100"/>
            <a:ext cx="469900" cy="101600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323528" y="260648"/>
            <a:ext cx="8156079" cy="3680495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2685"/>
              </a:lnSpc>
              <a:buClrTx/>
              <a:buSzTx/>
              <a:buNone/>
              <a:tabLst>
                <a:tab pos="177800" algn="l"/>
                <a:tab pos="1092200" algn="l"/>
              </a:tabLst>
              <a:defRPr/>
            </a:pPr>
            <a:r>
              <a:rPr lang="zh-CN" altLang="en-US" sz="2795">
                <a:solidFill>
                  <a:srgbClr val="000000"/>
                </a:solidFill>
                <a:latin typeface="微软雅黑" panose="020B0503020204020204" charset="-122"/>
              </a:rPr>
              <a:t>剪枝</a:t>
            </a:r>
            <a:endParaRPr lang="zh-CN" altLang="en-US" sz="2795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77800" algn="l"/>
                <a:tab pos="1092200" algn="l"/>
              </a:tabLst>
              <a:defRPr/>
            </a:pPr>
            <a:endParaRPr lang="zh-CN" altLang="en-US" sz="2795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77800" algn="l"/>
                <a:tab pos="1092200" algn="l"/>
              </a:tabLst>
              <a:defRPr/>
            </a:pPr>
            <a:endParaRPr lang="zh-CN" altLang="en-US" sz="2795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77800" algn="l"/>
                <a:tab pos="1092200" algn="l"/>
              </a:tabLst>
              <a:defRPr/>
            </a:pPr>
            <a:endParaRPr lang="zh-CN" altLang="en-US" sz="2795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77800" algn="l"/>
                <a:tab pos="1092200" algn="l"/>
              </a:tabLst>
              <a:defRPr/>
            </a:pPr>
            <a:endParaRPr lang="zh-CN" altLang="en-US" sz="2795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2970"/>
              </a:lnSpc>
              <a:buClrTx/>
              <a:buSzTx/>
              <a:buNone/>
              <a:tabLst>
                <a:tab pos="177800" algn="l"/>
                <a:tab pos="1092200" algn="l"/>
              </a:tabLst>
              <a:defRPr/>
            </a:pPr>
            <a:r>
              <a:rPr lang="zh-CN" altLang="en-US" sz="2795">
                <a:solidFill>
                  <a:srgbClr val="000000"/>
                </a:solidFill>
                <a:latin typeface="微软雅黑" panose="020B0503020204020204" charset="-122"/>
              </a:rPr>
              <a:t>	</a:t>
            </a:r>
            <a:r>
              <a:rPr lang="zh-CN" altLang="en-US" sz="2200">
                <a:solidFill>
                  <a:srgbClr val="000000"/>
                </a:solidFill>
                <a:latin typeface="微软雅黑" panose="020B0503020204020204" charset="-122"/>
              </a:rPr>
              <a:t>为了尽可能正确分类训练样本，有可能造成分支过多 </a:t>
            </a:r>
            <a:r>
              <a:rPr lang="zh-CN" altLang="en-US" sz="2200">
                <a:solidFill>
                  <a:srgbClr val="000000"/>
                </a:solidFill>
                <a:latin typeface="Wingdings" panose="05000000000000000000"/>
              </a:rPr>
              <a:t> </a:t>
            </a:r>
            <a:r>
              <a:rPr lang="zh-CN" altLang="en-US" sz="2200">
                <a:solidFill>
                  <a:srgbClr val="FF0000"/>
                </a:solidFill>
                <a:latin typeface="微软雅黑" panose="020B0503020204020204" charset="-122"/>
              </a:rPr>
              <a:t>过拟合</a:t>
            </a:r>
            <a:endParaRPr lang="zh-CN" altLang="en-US" sz="2200">
              <a:solidFill>
                <a:srgbClr val="FF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77800" algn="l"/>
                <a:tab pos="1092200" algn="l"/>
              </a:tabLst>
              <a:defRPr/>
            </a:pPr>
            <a:endParaRPr lang="zh-CN" altLang="en-US" sz="220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77800" algn="l"/>
                <a:tab pos="1092200" algn="l"/>
              </a:tabLst>
              <a:defRPr/>
            </a:pPr>
            <a:endParaRPr lang="zh-CN" altLang="en-US" sz="220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2335"/>
              </a:lnSpc>
              <a:buClrTx/>
              <a:buSzTx/>
              <a:buNone/>
              <a:tabLst>
                <a:tab pos="177800" algn="l"/>
                <a:tab pos="1092200" algn="l"/>
              </a:tabLst>
              <a:defRPr/>
            </a:pPr>
            <a:r>
              <a:rPr lang="zh-CN" altLang="en-US" sz="2200">
                <a:solidFill>
                  <a:srgbClr val="000000"/>
                </a:solidFill>
                <a:latin typeface="微软雅黑" panose="020B0503020204020204" charset="-122"/>
              </a:rPr>
              <a:t>		</a:t>
            </a:r>
            <a:r>
              <a:rPr lang="zh-CN" altLang="en-US" sz="2195">
                <a:solidFill>
                  <a:srgbClr val="0000FF"/>
                </a:solidFill>
                <a:latin typeface="微软雅黑" panose="020B0503020204020204" charset="-122"/>
              </a:rPr>
              <a:t>可通过</a:t>
            </a:r>
            <a:r>
              <a:rPr lang="zh-CN" altLang="en-US" sz="2195">
                <a:solidFill>
                  <a:srgbClr val="FF0000"/>
                </a:solidFill>
                <a:latin typeface="微软雅黑" panose="020B0503020204020204" charset="-122"/>
              </a:rPr>
              <a:t>主动</a:t>
            </a:r>
            <a:r>
              <a:rPr lang="zh-CN" altLang="en-US" sz="2195">
                <a:solidFill>
                  <a:srgbClr val="0000FF"/>
                </a:solidFill>
                <a:latin typeface="微软雅黑" panose="020B0503020204020204" charset="-122"/>
              </a:rPr>
              <a:t>去掉一些分支来降低过拟合的风险</a:t>
            </a:r>
            <a:endParaRPr lang="zh-CN" altLang="en-US" sz="2195">
              <a:solidFill>
                <a:srgbClr val="0000FF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77800" algn="l"/>
                <a:tab pos="1092200" algn="l"/>
              </a:tabLst>
              <a:defRPr/>
            </a:pPr>
            <a:endParaRPr lang="zh-CN" altLang="en-US" sz="2195">
              <a:solidFill>
                <a:srgbClr val="0000FF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77800" algn="l"/>
                <a:tab pos="1092200" algn="l"/>
              </a:tabLst>
              <a:defRPr/>
            </a:pPr>
            <a:endParaRPr lang="zh-CN" altLang="en-US" sz="2195">
              <a:solidFill>
                <a:srgbClr val="0000FF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77800" algn="l"/>
                <a:tab pos="1092200" algn="l"/>
              </a:tabLst>
              <a:defRPr/>
            </a:pPr>
            <a:endParaRPr lang="zh-CN" altLang="en-US" sz="2195">
              <a:solidFill>
                <a:srgbClr val="0000FF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77800" algn="l"/>
                <a:tab pos="1092200" algn="l"/>
              </a:tabLst>
              <a:defRPr/>
            </a:pPr>
            <a:endParaRPr lang="zh-CN" altLang="en-US" sz="2195">
              <a:solidFill>
                <a:srgbClr val="0000FF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2870"/>
              </a:lnSpc>
              <a:buClrTx/>
              <a:buSzTx/>
              <a:buNone/>
              <a:tabLst>
                <a:tab pos="177800" algn="l"/>
                <a:tab pos="1092200" algn="l"/>
              </a:tabLst>
              <a:defRPr/>
            </a:pPr>
            <a:r>
              <a:rPr lang="zh-CN" altLang="en-US" sz="2195">
                <a:solidFill>
                  <a:srgbClr val="0000FF"/>
                </a:solidFill>
                <a:latin typeface="微软雅黑" panose="020B0503020204020204" charset="-122"/>
              </a:rPr>
              <a:t>	</a:t>
            </a:r>
            <a:r>
              <a:rPr lang="zh-CN" altLang="en-US" sz="2195">
                <a:solidFill>
                  <a:srgbClr val="000000"/>
                </a:solidFill>
                <a:latin typeface="微软雅黑" panose="020B0503020204020204" charset="-122"/>
              </a:rPr>
              <a:t>基本策略：</a:t>
            </a:r>
            <a:endParaRPr lang="zh-CN" altLang="en-US" sz="2195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77800" algn="l"/>
                <a:tab pos="1092200" algn="l"/>
              </a:tabLst>
              <a:defRPr/>
            </a:pPr>
            <a:endParaRPr lang="zh-CN" altLang="en-US" sz="2195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2990"/>
              </a:lnSpc>
              <a:buClrTx/>
              <a:buSzTx/>
              <a:buNone/>
              <a:tabLst>
                <a:tab pos="177800" algn="l"/>
                <a:tab pos="1092200" algn="l"/>
              </a:tabLst>
              <a:defRPr/>
            </a:pPr>
            <a:r>
              <a:rPr lang="zh-CN" altLang="en-US" sz="2195">
                <a:solidFill>
                  <a:srgbClr val="000000"/>
                </a:solidFill>
                <a:latin typeface="微软雅黑" panose="020B0503020204020204" charset="-122"/>
              </a:rPr>
              <a:t>	</a:t>
            </a:r>
            <a:r>
              <a:rPr lang="en-US" altLang="zh-CN" sz="2195">
                <a:solidFill>
                  <a:srgbClr val="000000"/>
                </a:solidFill>
                <a:latin typeface="Times New Roman" panose="02020603050405020304"/>
              </a:rPr>
              <a:t>•   </a:t>
            </a:r>
            <a:r>
              <a:rPr lang="zh-CN" altLang="en-US" sz="2195">
                <a:solidFill>
                  <a:srgbClr val="000000"/>
                </a:solidFill>
                <a:latin typeface="微软雅黑" panose="020B0503020204020204" charset="-122"/>
              </a:rPr>
              <a:t>预剪枝 </a:t>
            </a:r>
            <a:r>
              <a:rPr lang="en-US" altLang="zh-CN">
                <a:solidFill>
                  <a:srgbClr val="000000"/>
                </a:solidFill>
                <a:latin typeface="Times New Roman" panose="02020603050405020304"/>
              </a:rPr>
              <a:t>(pre-pruning): </a:t>
            </a:r>
            <a:r>
              <a:rPr lang="zh-CN" altLang="en-US">
                <a:solidFill>
                  <a:srgbClr val="000000"/>
                </a:solidFill>
                <a:latin typeface="微软雅黑" panose="020B0503020204020204" charset="-122"/>
              </a:rPr>
              <a:t>提前终止某些分支的生长</a:t>
            </a:r>
            <a:endParaRPr lang="zh-CN" altLang="en-US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77800" algn="l"/>
                <a:tab pos="1092200" algn="l"/>
              </a:tabLst>
              <a:defRPr/>
            </a:pPr>
            <a:endParaRPr lang="zh-CN" altLang="en-US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2840"/>
              </a:lnSpc>
              <a:buClrTx/>
              <a:buSzTx/>
              <a:buNone/>
              <a:tabLst>
                <a:tab pos="177800" algn="l"/>
                <a:tab pos="1092200" algn="l"/>
              </a:tabLst>
              <a:defRPr/>
            </a:pPr>
            <a:r>
              <a:rPr lang="zh-CN" altLang="en-US">
                <a:solidFill>
                  <a:srgbClr val="000000"/>
                </a:solidFill>
                <a:latin typeface="微软雅黑" panose="020B0503020204020204" charset="-122"/>
              </a:rPr>
              <a:t>	</a:t>
            </a:r>
            <a:r>
              <a:rPr lang="en-US" altLang="zh-CN" sz="2195">
                <a:solidFill>
                  <a:srgbClr val="000000"/>
                </a:solidFill>
                <a:latin typeface="Times New Roman" panose="02020603050405020304"/>
              </a:rPr>
              <a:t>•   </a:t>
            </a:r>
            <a:r>
              <a:rPr lang="zh-CN" altLang="en-US" sz="2195">
                <a:solidFill>
                  <a:srgbClr val="000000"/>
                </a:solidFill>
                <a:latin typeface="微软雅黑" panose="020B0503020204020204" charset="-122"/>
              </a:rPr>
              <a:t>后剪枝 </a:t>
            </a:r>
            <a:r>
              <a:rPr lang="en-US" altLang="zh-CN">
                <a:solidFill>
                  <a:srgbClr val="000000"/>
                </a:solidFill>
                <a:latin typeface="Times New Roman" panose="02020603050405020304"/>
              </a:rPr>
              <a:t>(post-pruning): </a:t>
            </a:r>
            <a:r>
              <a:rPr lang="zh-CN" altLang="en-US">
                <a:solidFill>
                  <a:srgbClr val="000000"/>
                </a:solidFill>
                <a:latin typeface="微软雅黑" panose="020B0503020204020204" charset="-122"/>
              </a:rPr>
              <a:t>生成一棵完全树，再“回头”剪枝</a:t>
            </a:r>
            <a:endParaRPr lang="zh-CN" altLang="en-US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423659" y="4645226"/>
            <a:ext cx="700513" cy="26802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85"/>
              </a:lnSpc>
            </a:pPr>
            <a:r>
              <a:rPr lang="zh-CN" altLang="en-US" sz="1800">
                <a:solidFill>
                  <a:srgbClr val="00B050"/>
                </a:solidFill>
                <a:latin typeface="微软雅黑" panose="020B0503020204020204" charset="-122"/>
              </a:rPr>
              <a:t>第 </a:t>
            </a:r>
            <a:r>
              <a:rPr lang="en-US" altLang="zh-CN" sz="1800">
                <a:solidFill>
                  <a:srgbClr val="00B050"/>
                </a:solidFill>
                <a:latin typeface="Times New Roman" panose="02020603050405020304"/>
              </a:rPr>
              <a:t>2 </a:t>
            </a:r>
            <a:r>
              <a:rPr lang="zh-CN" altLang="en-US" sz="1800">
                <a:solidFill>
                  <a:srgbClr val="00B050"/>
                </a:solidFill>
                <a:latin typeface="微软雅黑" panose="020B0503020204020204" charset="-122"/>
              </a:rPr>
              <a:t>章</a:t>
            </a:r>
            <a:endParaRPr lang="zh-CN" altLang="en-US" sz="1800">
              <a:solidFill>
                <a:srgbClr val="00B050"/>
              </a:solidFill>
              <a:latin typeface="微软雅黑" panose="020B0503020204020204" charset="-122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49518" y="4645226"/>
            <a:ext cx="5078313" cy="80207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2110"/>
              </a:lnSpc>
              <a:buClrTx/>
              <a:buSzTx/>
              <a:buNone/>
              <a:tabLst>
                <a:tab pos="469900" algn="l"/>
              </a:tabLst>
              <a:defRPr/>
            </a:pPr>
            <a:r>
              <a:rPr lang="zh-CN" altLang="en-US" sz="2195">
                <a:solidFill>
                  <a:srgbClr val="000000"/>
                </a:solidFill>
                <a:latin typeface="微软雅黑" panose="020B0503020204020204" charset="-122"/>
              </a:rPr>
              <a:t>剪枝过程中需评估剪枝前后决策树的优劣</a:t>
            </a:r>
            <a:endParaRPr lang="zh-CN" altLang="en-US" sz="2195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469900" algn="l"/>
              </a:tabLst>
              <a:defRPr/>
            </a:pPr>
            <a:endParaRPr lang="zh-CN" altLang="en-US" sz="2195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469900" algn="l"/>
              </a:tabLst>
              <a:defRPr/>
            </a:pPr>
            <a:endParaRPr lang="zh-CN" altLang="en-US" sz="2195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2085"/>
              </a:lnSpc>
              <a:buClrTx/>
              <a:buSzTx/>
              <a:buNone/>
              <a:tabLst>
                <a:tab pos="469900" algn="l"/>
              </a:tabLst>
              <a:defRPr/>
            </a:pPr>
            <a:r>
              <a:rPr lang="zh-CN" altLang="en-US" sz="2195">
                <a:solidFill>
                  <a:srgbClr val="000000"/>
                </a:solidFill>
                <a:latin typeface="微软雅黑" panose="020B0503020204020204" charset="-122"/>
              </a:rPr>
              <a:t>	</a:t>
            </a:r>
            <a:r>
              <a:rPr lang="zh-CN" altLang="en-US" sz="2005">
                <a:solidFill>
                  <a:srgbClr val="00B050"/>
                </a:solidFill>
                <a:latin typeface="微软雅黑" panose="020B0503020204020204" charset="-122"/>
              </a:rPr>
              <a:t>现在我们假定使用“留出法”</a:t>
            </a:r>
            <a:endParaRPr lang="zh-CN" altLang="en-US" sz="2005">
              <a:solidFill>
                <a:srgbClr val="00B050"/>
              </a:solidFill>
              <a:latin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 1"/>
          <p:cNvSpPr/>
          <p:nvPr/>
        </p:nvSpPr>
        <p:spPr>
          <a:xfrm>
            <a:off x="1517141" y="1149858"/>
            <a:ext cx="434342" cy="2564893"/>
          </a:xfrm>
          <a:custGeom>
            <a:avLst/>
            <a:gdLst/>
            <a:ahLst/>
            <a:cxnLst/>
            <a:rect l="0" t="0" r="0" b="0"/>
            <a:pathLst>
              <a:path w="434342" h="2564893">
                <a:moveTo>
                  <a:pt x="434341" y="2564892"/>
                </a:moveTo>
                <a:cubicBezTo>
                  <a:pt x="314453" y="2564892"/>
                  <a:pt x="217170" y="2548636"/>
                  <a:pt x="217170" y="2528696"/>
                </a:cubicBezTo>
                <a:lnTo>
                  <a:pt x="217170" y="1318640"/>
                </a:lnTo>
                <a:cubicBezTo>
                  <a:pt x="217170" y="1298702"/>
                  <a:pt x="119888" y="1282446"/>
                  <a:pt x="0" y="1282446"/>
                </a:cubicBezTo>
                <a:cubicBezTo>
                  <a:pt x="119888" y="1282446"/>
                  <a:pt x="217170" y="1266190"/>
                  <a:pt x="217170" y="1246250"/>
                </a:cubicBezTo>
                <a:lnTo>
                  <a:pt x="217170" y="36194"/>
                </a:lnTo>
                <a:cubicBezTo>
                  <a:pt x="217170" y="16255"/>
                  <a:pt x="314453" y="0"/>
                  <a:pt x="434341" y="0"/>
                </a:cubicBezTo>
              </a:path>
            </a:pathLst>
          </a:custGeom>
          <a:ln w="254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任意多边形 2"/>
          <p:cNvSpPr/>
          <p:nvPr/>
        </p:nvSpPr>
        <p:spPr>
          <a:xfrm>
            <a:off x="1543050" y="4360926"/>
            <a:ext cx="434340" cy="1828801"/>
          </a:xfrm>
          <a:custGeom>
            <a:avLst/>
            <a:gdLst/>
            <a:ahLst/>
            <a:cxnLst/>
            <a:rect l="0" t="0" r="0" b="0"/>
            <a:pathLst>
              <a:path w="434340" h="1828801">
                <a:moveTo>
                  <a:pt x="434339" y="1828800"/>
                </a:moveTo>
                <a:cubicBezTo>
                  <a:pt x="314451" y="1828800"/>
                  <a:pt x="217170" y="1812594"/>
                  <a:pt x="217170" y="1792604"/>
                </a:cubicBezTo>
                <a:lnTo>
                  <a:pt x="217170" y="950595"/>
                </a:lnTo>
                <a:cubicBezTo>
                  <a:pt x="217170" y="930656"/>
                  <a:pt x="119888" y="914400"/>
                  <a:pt x="0" y="914400"/>
                </a:cubicBezTo>
                <a:cubicBezTo>
                  <a:pt x="119888" y="914400"/>
                  <a:pt x="217170" y="898144"/>
                  <a:pt x="217170" y="878204"/>
                </a:cubicBezTo>
                <a:lnTo>
                  <a:pt x="217170" y="36195"/>
                </a:lnTo>
                <a:cubicBezTo>
                  <a:pt x="217170" y="16256"/>
                  <a:pt x="314451" y="0"/>
                  <a:pt x="434339" y="0"/>
                </a:cubicBezTo>
              </a:path>
            </a:pathLst>
          </a:custGeom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 descr="ws_AB8B.tmp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" name="图片 4" descr="ws_AB8C.tmp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90700" y="114300"/>
            <a:ext cx="7353300" cy="631190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218541" y="321726"/>
            <a:ext cx="1077218" cy="34733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685"/>
              </a:lnSpc>
            </a:pPr>
            <a:r>
              <a:rPr lang="zh-CN" altLang="en-US" sz="2795">
                <a:solidFill>
                  <a:srgbClr val="000000"/>
                </a:solidFill>
                <a:latin typeface="微软雅黑" panose="020B0503020204020204" charset="-122"/>
              </a:rPr>
              <a:t>数据集</a:t>
            </a:r>
            <a:endParaRPr lang="zh-CN" altLang="en-US" sz="2795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74904" y="2301239"/>
            <a:ext cx="923330" cy="296491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5"/>
              </a:lnSpc>
            </a:pPr>
            <a:r>
              <a:rPr lang="zh-CN" altLang="en-US" sz="2400">
                <a:solidFill>
                  <a:srgbClr val="0000FF"/>
                </a:solidFill>
                <a:latin typeface="微软雅黑" panose="020B0503020204020204" charset="-122"/>
              </a:rPr>
              <a:t>训练集</a:t>
            </a:r>
            <a:endParaRPr lang="zh-CN" altLang="en-US" sz="2400">
              <a:solidFill>
                <a:srgbClr val="0000FF"/>
              </a:solidFill>
              <a:latin typeface="微软雅黑" panose="020B0503020204020204" charset="-122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74904" y="5145278"/>
            <a:ext cx="923330" cy="296491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5"/>
              </a:lnSpc>
            </a:pPr>
            <a:r>
              <a:rPr lang="zh-CN" altLang="en-US" sz="2400">
                <a:solidFill>
                  <a:srgbClr val="FF0000"/>
                </a:solidFill>
                <a:latin typeface="微软雅黑" panose="020B0503020204020204" charset="-122"/>
              </a:rPr>
              <a:t>验证集</a:t>
            </a:r>
            <a:endParaRPr lang="zh-CN" altLang="en-US" sz="2400">
              <a:solidFill>
                <a:srgbClr val="FF0000"/>
              </a:solidFill>
              <a:latin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0963"/>
            <a:ext cx="9170988" cy="6694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188640"/>
            <a:ext cx="6980237" cy="350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3693840"/>
            <a:ext cx="5976664" cy="28315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矩形 3"/>
          <p:cNvSpPr/>
          <p:nvPr/>
        </p:nvSpPr>
        <p:spPr>
          <a:xfrm>
            <a:off x="27484" y="184366"/>
            <a:ext cx="1368152" cy="750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ts val="2685"/>
              </a:lnSpc>
              <a:tabLst>
                <a:tab pos="5257800" algn="l"/>
              </a:tabLst>
              <a:defRPr/>
            </a:pPr>
            <a:r>
              <a:rPr lang="zh-CN" altLang="en-US">
                <a:solidFill>
                  <a:srgbClr val="000000"/>
                </a:solidFill>
                <a:latin typeface="微软雅黑" panose="020B0503020204020204" charset="-122"/>
              </a:rPr>
              <a:t>预剪枝</a:t>
            </a:r>
            <a:r>
              <a:rPr lang="en-US" altLang="zh-CN">
                <a:solidFill>
                  <a:srgbClr val="000000"/>
                </a:solidFill>
                <a:latin typeface="微软雅黑" panose="020B0503020204020204" charset="-122"/>
              </a:rPr>
              <a:t>—</a:t>
            </a:r>
            <a:r>
              <a:rPr lang="zh-CN" altLang="en-US">
                <a:solidFill>
                  <a:srgbClr val="0000FF"/>
                </a:solidFill>
                <a:latin typeface="微软雅黑" panose="020B0503020204020204" charset="-122"/>
              </a:rPr>
              <a:t>不划分</a:t>
            </a:r>
            <a:endParaRPr lang="zh-CN" altLang="en-US">
              <a:solidFill>
                <a:srgbClr val="0000FF"/>
              </a:solidFill>
              <a:latin typeface="微软雅黑" panose="020B050302020402020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7484" y="4192698"/>
            <a:ext cx="3032348" cy="1041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ts val="1800"/>
              </a:lnSpc>
              <a:tabLst>
                <a:tab pos="1866900" algn="l"/>
              </a:tabLst>
              <a:defRPr/>
            </a:pPr>
            <a:r>
              <a:rPr lang="zh-CN" altLang="en-US">
                <a:solidFill>
                  <a:srgbClr val="FF0000"/>
                </a:solidFill>
                <a:latin typeface="微软雅黑" panose="020B0503020204020204" charset="-122"/>
              </a:rPr>
              <a:t>验证集精度</a:t>
            </a:r>
            <a:endParaRPr lang="zh-CN" altLang="en-US">
              <a:solidFill>
                <a:srgbClr val="FF0000"/>
              </a:solidFill>
              <a:latin typeface="微软雅黑" panose="020B0503020204020204" charset="-122"/>
            </a:endParaRPr>
          </a:p>
          <a:p>
            <a:pPr lvl="0">
              <a:lnSpc>
                <a:spcPts val="2765"/>
              </a:lnSpc>
              <a:tabLst>
                <a:tab pos="1866900" algn="l"/>
              </a:tabLst>
              <a:defRPr/>
            </a:pPr>
            <a:r>
              <a:rPr lang="zh-CN" altLang="en-US">
                <a:solidFill>
                  <a:srgbClr val="FF0000"/>
                </a:solidFill>
                <a:latin typeface="微软雅黑" panose="020B0503020204020204" charset="-122"/>
              </a:rPr>
              <a:t>“脐部</a:t>
            </a:r>
            <a:r>
              <a:rPr lang="en-US" altLang="zh-CN">
                <a:solidFill>
                  <a:srgbClr val="FF0000"/>
                </a:solidFill>
                <a:latin typeface="微软雅黑" panose="020B0503020204020204" charset="-122"/>
              </a:rPr>
              <a:t>=?” </a:t>
            </a:r>
            <a:r>
              <a:rPr lang="zh-CN" altLang="en-US">
                <a:solidFill>
                  <a:srgbClr val="FF0000"/>
                </a:solidFill>
                <a:latin typeface="微软雅黑" panose="020B0503020204020204" charset="-122"/>
              </a:rPr>
              <a:t>划分前</a:t>
            </a:r>
            <a:r>
              <a:rPr lang="en-US" altLang="zh-CN">
                <a:solidFill>
                  <a:srgbClr val="FF0000"/>
                </a:solidFill>
                <a:latin typeface="微软雅黑" panose="020B0503020204020204" charset="-122"/>
              </a:rPr>
              <a:t>: </a:t>
            </a:r>
            <a:r>
              <a:rPr lang="zh-CN" altLang="en-US">
                <a:solidFill>
                  <a:srgbClr val="0000FF"/>
                </a:solidFill>
                <a:latin typeface="微软雅黑" panose="020B0503020204020204" charset="-122"/>
              </a:rPr>
              <a:t>３</a:t>
            </a:r>
            <a:r>
              <a:rPr lang="zh-CN" altLang="en-US">
                <a:solidFill>
                  <a:srgbClr val="FF0000"/>
                </a:solidFill>
                <a:latin typeface="微软雅黑" panose="020B0503020204020204" charset="-122"/>
              </a:rPr>
              <a:t>／７＝</a:t>
            </a:r>
            <a:r>
              <a:rPr lang="en-US" altLang="zh-CN">
                <a:solidFill>
                  <a:srgbClr val="FF0000"/>
                </a:solidFill>
                <a:latin typeface="微软雅黑" panose="020B0503020204020204" charset="-122"/>
              </a:rPr>
              <a:t>42.9%</a:t>
            </a:r>
            <a:endParaRPr lang="zh-CN" altLang="en-US">
              <a:solidFill>
                <a:srgbClr val="FF0000"/>
              </a:solidFill>
              <a:latin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7484" y="184366"/>
            <a:ext cx="1368152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ts val="2685"/>
              </a:lnSpc>
              <a:tabLst>
                <a:tab pos="5257800" algn="l"/>
              </a:tabLst>
              <a:defRPr/>
            </a:pPr>
            <a:r>
              <a:rPr lang="zh-CN" altLang="en-US">
                <a:solidFill>
                  <a:srgbClr val="000000"/>
                </a:solidFill>
                <a:latin typeface="微软雅黑" panose="020B0503020204020204" charset="-122"/>
              </a:rPr>
              <a:t>预剪枝</a:t>
            </a:r>
            <a:r>
              <a:rPr lang="en-US" altLang="zh-CN">
                <a:solidFill>
                  <a:srgbClr val="000000"/>
                </a:solidFill>
                <a:latin typeface="微软雅黑" panose="020B0503020204020204" charset="-122"/>
              </a:rPr>
              <a:t>—</a:t>
            </a:r>
            <a:r>
              <a:rPr lang="zh-CN" altLang="en-US">
                <a:solidFill>
                  <a:srgbClr val="0000FF"/>
                </a:solidFill>
                <a:latin typeface="微软雅黑" panose="020B0503020204020204" charset="-122"/>
              </a:rPr>
              <a:t>划分后</a:t>
            </a:r>
            <a:endParaRPr lang="zh-CN" altLang="en-US">
              <a:solidFill>
                <a:srgbClr val="0000FF"/>
              </a:solidFill>
              <a:latin typeface="微软雅黑" panose="020B050302020402020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3068960"/>
            <a:ext cx="3032348" cy="17594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ts val="1800"/>
              </a:lnSpc>
              <a:tabLst>
                <a:tab pos="1866900" algn="l"/>
              </a:tabLst>
              <a:defRPr/>
            </a:pPr>
            <a:r>
              <a:rPr lang="zh-CN" altLang="en-US">
                <a:solidFill>
                  <a:srgbClr val="FF0000"/>
                </a:solidFill>
                <a:latin typeface="微软雅黑" panose="020B0503020204020204" charset="-122"/>
              </a:rPr>
              <a:t>验证集精度</a:t>
            </a:r>
            <a:endParaRPr lang="zh-CN" altLang="en-US">
              <a:solidFill>
                <a:srgbClr val="FF0000"/>
              </a:solidFill>
              <a:latin typeface="微软雅黑" panose="020B0503020204020204" charset="-122"/>
            </a:endParaRPr>
          </a:p>
          <a:p>
            <a:pPr lvl="0">
              <a:lnSpc>
                <a:spcPts val="2765"/>
              </a:lnSpc>
              <a:tabLst>
                <a:tab pos="1866900" algn="l"/>
              </a:tabLst>
              <a:defRPr/>
            </a:pPr>
            <a:r>
              <a:rPr lang="zh-CN" altLang="en-US">
                <a:solidFill>
                  <a:srgbClr val="FF0000"/>
                </a:solidFill>
                <a:latin typeface="微软雅黑" panose="020B0503020204020204" charset="-122"/>
              </a:rPr>
              <a:t>“脐部</a:t>
            </a:r>
            <a:r>
              <a:rPr lang="en-US" altLang="zh-CN">
                <a:solidFill>
                  <a:srgbClr val="FF0000"/>
                </a:solidFill>
                <a:latin typeface="微软雅黑" panose="020B0503020204020204" charset="-122"/>
              </a:rPr>
              <a:t>=?” </a:t>
            </a:r>
            <a:endParaRPr lang="en-US" altLang="zh-CN">
              <a:solidFill>
                <a:srgbClr val="FF0000"/>
              </a:solidFill>
              <a:latin typeface="微软雅黑" panose="020B0503020204020204" charset="-122"/>
            </a:endParaRPr>
          </a:p>
          <a:p>
            <a:pPr lvl="0">
              <a:lnSpc>
                <a:spcPts val="2765"/>
              </a:lnSpc>
              <a:tabLst>
                <a:tab pos="1866900" algn="l"/>
              </a:tabLst>
              <a:defRPr/>
            </a:pPr>
            <a:r>
              <a:rPr lang="zh-CN" altLang="en-US">
                <a:solidFill>
                  <a:srgbClr val="FF0000"/>
                </a:solidFill>
                <a:latin typeface="微软雅黑" panose="020B0503020204020204" charset="-122"/>
              </a:rPr>
              <a:t>划分前</a:t>
            </a:r>
            <a:r>
              <a:rPr lang="en-US" altLang="zh-CN">
                <a:solidFill>
                  <a:srgbClr val="FF0000"/>
                </a:solidFill>
                <a:latin typeface="微软雅黑" panose="020B0503020204020204" charset="-122"/>
              </a:rPr>
              <a:t>: </a:t>
            </a:r>
            <a:r>
              <a:rPr lang="zh-CN" altLang="en-US">
                <a:solidFill>
                  <a:srgbClr val="0000FF"/>
                </a:solidFill>
                <a:latin typeface="微软雅黑" panose="020B0503020204020204" charset="-122"/>
              </a:rPr>
              <a:t>３</a:t>
            </a:r>
            <a:r>
              <a:rPr lang="zh-CN" altLang="en-US">
                <a:solidFill>
                  <a:srgbClr val="FF0000"/>
                </a:solidFill>
                <a:latin typeface="微软雅黑" panose="020B0503020204020204" charset="-122"/>
              </a:rPr>
              <a:t>／７＝</a:t>
            </a:r>
            <a:r>
              <a:rPr lang="en-US" altLang="zh-CN">
                <a:solidFill>
                  <a:srgbClr val="FF0000"/>
                </a:solidFill>
                <a:latin typeface="微软雅黑" panose="020B0503020204020204" charset="-122"/>
              </a:rPr>
              <a:t>42.9%</a:t>
            </a:r>
            <a:endParaRPr lang="en-US" altLang="zh-CN">
              <a:solidFill>
                <a:srgbClr val="FF0000"/>
              </a:solidFill>
              <a:latin typeface="微软雅黑" panose="020B0503020204020204" charset="-122"/>
            </a:endParaRPr>
          </a:p>
          <a:p>
            <a:pPr>
              <a:lnSpc>
                <a:spcPts val="2765"/>
              </a:lnSpc>
              <a:tabLst>
                <a:tab pos="1866900" algn="l"/>
              </a:tabLst>
              <a:defRPr/>
            </a:pPr>
            <a:r>
              <a:rPr lang="zh-CN" altLang="en-US">
                <a:solidFill>
                  <a:srgbClr val="FF0000"/>
                </a:solidFill>
                <a:latin typeface="微软雅黑" panose="020B0503020204020204" charset="-122"/>
              </a:rPr>
              <a:t>划分前</a:t>
            </a:r>
            <a:r>
              <a:rPr lang="en-US" altLang="zh-CN">
                <a:solidFill>
                  <a:srgbClr val="FF0000"/>
                </a:solidFill>
                <a:latin typeface="微软雅黑" panose="020B0503020204020204" charset="-122"/>
              </a:rPr>
              <a:t>: </a:t>
            </a:r>
            <a:r>
              <a:rPr lang="zh-CN" altLang="en-US">
                <a:solidFill>
                  <a:srgbClr val="0000FF"/>
                </a:solidFill>
                <a:latin typeface="微软雅黑" panose="020B0503020204020204" charset="-122"/>
              </a:rPr>
              <a:t>５</a:t>
            </a:r>
            <a:r>
              <a:rPr lang="zh-CN" altLang="en-US">
                <a:solidFill>
                  <a:srgbClr val="FF0000"/>
                </a:solidFill>
                <a:latin typeface="微软雅黑" panose="020B0503020204020204" charset="-122"/>
              </a:rPr>
              <a:t>／７＝７１．４</a:t>
            </a:r>
            <a:r>
              <a:rPr lang="en-US" altLang="zh-CN">
                <a:solidFill>
                  <a:srgbClr val="FF0000"/>
                </a:solidFill>
                <a:latin typeface="微软雅黑" panose="020B0503020204020204" charset="-122"/>
              </a:rPr>
              <a:t>%</a:t>
            </a:r>
            <a:endParaRPr lang="en-US" altLang="zh-CN">
              <a:solidFill>
                <a:srgbClr val="FF0000"/>
              </a:solidFill>
              <a:latin typeface="微软雅黑" panose="020B0503020204020204" charset="-122"/>
            </a:endParaRPr>
          </a:p>
          <a:p>
            <a:pPr lvl="0">
              <a:lnSpc>
                <a:spcPts val="2765"/>
              </a:lnSpc>
              <a:tabLst>
                <a:tab pos="1866900" algn="l"/>
              </a:tabLst>
              <a:defRPr/>
            </a:pPr>
            <a:endParaRPr lang="zh-CN" altLang="en-US">
              <a:solidFill>
                <a:srgbClr val="FF0000"/>
              </a:solidFill>
              <a:latin typeface="微软雅黑" panose="020B0503020204020204" charset="-122"/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184366"/>
            <a:ext cx="7008813" cy="3524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2824" y="4429125"/>
            <a:ext cx="6418263" cy="2428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07504" y="5013176"/>
            <a:ext cx="1288132" cy="92333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/>
              <a:t>结论：</a:t>
            </a:r>
            <a:endParaRPr lang="en-US" altLang="zh-CN"/>
          </a:p>
          <a:p>
            <a:r>
              <a:rPr lang="zh-CN" altLang="en-US"/>
              <a:t>保留划分，不剪枝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2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ws_73B3.tmp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5791200" y="4013200"/>
            <a:ext cx="2908300" cy="2133600"/>
          </a:xfrm>
          <a:prstGeom prst="rect">
            <a:avLst/>
          </a:prstGeom>
        </p:spPr>
      </p:pic>
      <p:pic>
        <p:nvPicPr>
          <p:cNvPr id="3" name="图片 2" descr="ws_73B4.tmp"/>
          <p:cNvPicPr/>
          <p:nvPr/>
        </p:nvPicPr>
        <p:blipFill>
          <a:blip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218541" y="321726"/>
            <a:ext cx="1795363" cy="34733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685"/>
              </a:lnSpc>
            </a:pPr>
            <a:r>
              <a:rPr lang="zh-CN" altLang="en-US" sz="2795">
                <a:solidFill>
                  <a:srgbClr val="000000"/>
                </a:solidFill>
                <a:latin typeface="微软雅黑" panose="020B0503020204020204" charset="-122"/>
              </a:rPr>
              <a:t>决策树简史</a:t>
            </a:r>
            <a:endParaRPr lang="zh-CN" altLang="en-US" sz="2795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04139" y="1186850"/>
            <a:ext cx="6009658" cy="30777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50"/>
              </a:lnSpc>
            </a:pPr>
            <a:r>
              <a:rPr lang="en-US" altLang="zh-CN" sz="2195">
                <a:solidFill>
                  <a:srgbClr val="000000"/>
                </a:solidFill>
                <a:latin typeface="Calibri" panose="020F0502020204030204"/>
              </a:rPr>
              <a:t>• </a:t>
            </a:r>
            <a:r>
              <a:rPr lang="zh-CN" altLang="en-US" sz="2195">
                <a:solidFill>
                  <a:srgbClr val="000000"/>
                </a:solidFill>
                <a:latin typeface="微软雅黑" panose="020B0503020204020204" charset="-122"/>
              </a:rPr>
              <a:t>第一个决策树算法：</a:t>
            </a:r>
            <a:r>
              <a:rPr lang="en-US" altLang="zh-CN" sz="2195">
                <a:solidFill>
                  <a:srgbClr val="000000"/>
                </a:solidFill>
                <a:latin typeface="Calibri" panose="020F0502020204030204"/>
              </a:rPr>
              <a:t>CLS </a:t>
            </a:r>
            <a:r>
              <a:rPr lang="en-US" altLang="zh-CN" sz="2005">
                <a:solidFill>
                  <a:srgbClr val="000000"/>
                </a:solidFill>
                <a:latin typeface="Calibri" panose="020F0502020204030204"/>
              </a:rPr>
              <a:t>(Concept Learning System)</a:t>
            </a:r>
            <a:endParaRPr lang="zh-CN" altLang="en-US" sz="2005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961339" y="1637664"/>
            <a:ext cx="6684266" cy="61555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95"/>
              </a:lnSpc>
            </a:pPr>
            <a:r>
              <a:rPr lang="en-US" altLang="zh-CN" sz="2195">
                <a:solidFill>
                  <a:srgbClr val="996600"/>
                </a:solidFill>
                <a:latin typeface="Calibri" panose="020F0502020204030204"/>
              </a:rPr>
              <a:t>[E. B. Hunt, J. Marin, and P. T. Stone’s book “</a:t>
            </a:r>
            <a:r>
              <a:rPr lang="en-US" altLang="zh-CN" sz="2195" i="1">
                <a:solidFill>
                  <a:srgbClr val="996600"/>
                </a:solidFill>
                <a:latin typeface="Calibri" panose="020F0502020204030204"/>
              </a:rPr>
              <a:t>Experiments in</a:t>
            </a:r>
            <a:endParaRPr lang="en-US" altLang="zh-CN" sz="2195" i="1">
              <a:solidFill>
                <a:srgbClr val="996600"/>
              </a:solidFill>
              <a:latin typeface="Calibri" panose="020F0502020204030204"/>
            </a:endParaRPr>
          </a:p>
          <a:p>
            <a:pPr>
              <a:lnSpc>
                <a:spcPts val="2640"/>
              </a:lnSpc>
            </a:pPr>
            <a:r>
              <a:rPr lang="en-US" altLang="zh-CN" sz="2200" i="1">
                <a:solidFill>
                  <a:srgbClr val="996600"/>
                </a:solidFill>
                <a:latin typeface="Calibri" panose="020F0502020204030204"/>
              </a:rPr>
              <a:t>Induction</a:t>
            </a:r>
            <a:r>
              <a:rPr lang="en-US" altLang="zh-CN" sz="2200">
                <a:solidFill>
                  <a:srgbClr val="996600"/>
                </a:solidFill>
                <a:latin typeface="Calibri" panose="020F0502020204030204"/>
              </a:rPr>
              <a:t>” published by Academic Press in 1966]</a:t>
            </a:r>
            <a:endParaRPr lang="zh-CN" altLang="en-US" sz="2200">
              <a:solidFill>
                <a:srgbClr val="996600"/>
              </a:solidFill>
              <a:latin typeface="Calibri" panose="020F0502020204030204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04139" y="2628808"/>
            <a:ext cx="7286547" cy="141064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2350"/>
              </a:lnSpc>
              <a:buClrTx/>
              <a:buSzTx/>
              <a:buNone/>
              <a:tabLst>
                <a:tab pos="457200" algn="l"/>
              </a:tabLst>
              <a:defRPr/>
            </a:pPr>
            <a:r>
              <a:rPr lang="en-US" altLang="zh-CN" sz="2195">
                <a:solidFill>
                  <a:srgbClr val="000000"/>
                </a:solidFill>
                <a:latin typeface="Calibri" panose="020F0502020204030204"/>
              </a:rPr>
              <a:t>• </a:t>
            </a:r>
            <a:r>
              <a:rPr lang="zh-CN" altLang="en-US" sz="2195">
                <a:solidFill>
                  <a:srgbClr val="000000"/>
                </a:solidFill>
                <a:latin typeface="微软雅黑" panose="020B0503020204020204" charset="-122"/>
              </a:rPr>
              <a:t>使决策树受到关注、成为机器学习主流技术的算法：</a:t>
            </a:r>
            <a:r>
              <a:rPr lang="en-US" altLang="zh-CN" sz="2195">
                <a:solidFill>
                  <a:srgbClr val="000000"/>
                </a:solidFill>
                <a:latin typeface="Calibri" panose="020F0502020204030204"/>
              </a:rPr>
              <a:t>ID3</a:t>
            </a:r>
            <a:endParaRPr lang="en-US" altLang="zh-CN" sz="2195">
              <a:solidFill>
                <a:srgbClr val="000000"/>
              </a:solidFill>
              <a:latin typeface="Calibri" panose="020F0502020204030204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457200" algn="l"/>
              </a:tabLst>
              <a:defRPr/>
            </a:pPr>
            <a:endParaRPr lang="en-US" altLang="zh-CN" sz="2195">
              <a:solidFill>
                <a:srgbClr val="000000"/>
              </a:solidFill>
              <a:latin typeface="Calibri" panose="020F0502020204030204"/>
            </a:endParaRPr>
          </a:p>
          <a:p>
            <a:pPr marL="0" marR="0" lvl="0" indent="0" defTabSz="914400" eaLnBrk="1" fontAlgn="auto" latinLnBrk="0" hangingPunct="1">
              <a:lnSpc>
                <a:spcPts val="2395"/>
              </a:lnSpc>
              <a:buClrTx/>
              <a:buSzTx/>
              <a:buNone/>
              <a:tabLst>
                <a:tab pos="457200" algn="l"/>
              </a:tabLst>
              <a:defRPr/>
            </a:pPr>
            <a:r>
              <a:rPr lang="en-US" altLang="zh-CN" sz="2195">
                <a:solidFill>
                  <a:srgbClr val="000000"/>
                </a:solidFill>
                <a:latin typeface="Calibri" panose="020F0502020204030204"/>
              </a:rPr>
              <a:t>	</a:t>
            </a:r>
            <a:r>
              <a:rPr lang="en-US" altLang="zh-CN" sz="2195">
                <a:solidFill>
                  <a:srgbClr val="996600"/>
                </a:solidFill>
                <a:latin typeface="Calibri" panose="020F0502020204030204"/>
              </a:rPr>
              <a:t>[</a:t>
            </a:r>
            <a:r>
              <a:rPr lang="en-US" altLang="zh-CN" sz="2195">
                <a:solidFill>
                  <a:srgbClr val="FF0000"/>
                </a:solidFill>
                <a:latin typeface="Calibri" panose="020F0502020204030204"/>
              </a:rPr>
              <a:t>J. R. Quinlan</a:t>
            </a:r>
            <a:r>
              <a:rPr lang="en-US" altLang="zh-CN" sz="2195">
                <a:solidFill>
                  <a:srgbClr val="996600"/>
                </a:solidFill>
                <a:latin typeface="Calibri" panose="020F0502020204030204"/>
              </a:rPr>
              <a:t>’s paper in a book “</a:t>
            </a:r>
            <a:r>
              <a:rPr lang="en-US" altLang="zh-CN" sz="2195" i="1">
                <a:solidFill>
                  <a:srgbClr val="996600"/>
                </a:solidFill>
                <a:latin typeface="Calibri" panose="020F0502020204030204"/>
              </a:rPr>
              <a:t>Expert Systems in the Micro</a:t>
            </a:r>
            <a:endParaRPr lang="en-US" altLang="zh-CN" sz="2195" i="1">
              <a:solidFill>
                <a:srgbClr val="996600"/>
              </a:solidFill>
              <a:latin typeface="Calibri" panose="020F0502020204030204"/>
            </a:endParaRPr>
          </a:p>
          <a:p>
            <a:pPr marL="0" marR="0" lvl="0" indent="0" defTabSz="914400" eaLnBrk="1" fontAlgn="auto" latinLnBrk="0" hangingPunct="1">
              <a:lnSpc>
                <a:spcPts val="2640"/>
              </a:lnSpc>
              <a:buClrTx/>
              <a:buSzTx/>
              <a:buNone/>
              <a:tabLst>
                <a:tab pos="457200" algn="l"/>
              </a:tabLst>
              <a:defRPr/>
            </a:pPr>
            <a:r>
              <a:rPr lang="en-US" altLang="zh-CN" sz="2195" i="1">
                <a:solidFill>
                  <a:srgbClr val="996600"/>
                </a:solidFill>
                <a:latin typeface="Calibri" panose="020F0502020204030204"/>
              </a:rPr>
              <a:t>	</a:t>
            </a:r>
            <a:r>
              <a:rPr lang="en-US" altLang="zh-CN" sz="2200" i="1">
                <a:solidFill>
                  <a:srgbClr val="996600"/>
                </a:solidFill>
                <a:latin typeface="Calibri" panose="020F0502020204030204"/>
              </a:rPr>
              <a:t>Electronic Age</a:t>
            </a:r>
            <a:r>
              <a:rPr lang="en-US" altLang="zh-CN" sz="2200">
                <a:solidFill>
                  <a:srgbClr val="996600"/>
                </a:solidFill>
                <a:latin typeface="Calibri" panose="020F0502020204030204"/>
              </a:rPr>
              <a:t>” edited by D. Michie, published by Edinburgh</a:t>
            </a:r>
            <a:endParaRPr lang="en-US" altLang="zh-CN" sz="2200">
              <a:solidFill>
                <a:srgbClr val="996600"/>
              </a:solidFill>
              <a:latin typeface="Calibri" panose="020F0502020204030204"/>
            </a:endParaRPr>
          </a:p>
          <a:p>
            <a:pPr marL="0" marR="0" lvl="0" indent="0" defTabSz="914400" eaLnBrk="1" fontAlgn="auto" latinLnBrk="0" hangingPunct="1">
              <a:lnSpc>
                <a:spcPts val="2640"/>
              </a:lnSpc>
              <a:buClrTx/>
              <a:buSzTx/>
              <a:buNone/>
              <a:tabLst>
                <a:tab pos="457200" algn="l"/>
              </a:tabLst>
              <a:defRPr/>
            </a:pPr>
            <a:r>
              <a:rPr lang="en-US" altLang="zh-CN" sz="2200">
                <a:solidFill>
                  <a:srgbClr val="996600"/>
                </a:solidFill>
                <a:latin typeface="Calibri" panose="020F0502020204030204"/>
              </a:rPr>
              <a:t>	</a:t>
            </a:r>
            <a:r>
              <a:rPr lang="en-US" altLang="zh-CN" sz="2195">
                <a:solidFill>
                  <a:srgbClr val="996600"/>
                </a:solidFill>
                <a:latin typeface="Calibri" panose="020F0502020204030204"/>
              </a:rPr>
              <a:t>University Press in 1979]</a:t>
            </a:r>
            <a:endParaRPr lang="zh-CN" altLang="en-US" sz="2195">
              <a:solidFill>
                <a:srgbClr val="996600"/>
              </a:solidFill>
              <a:latin typeface="Calibri" panose="020F0502020204030204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26389" y="4389028"/>
            <a:ext cx="3592330" cy="30777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50"/>
              </a:lnSpc>
            </a:pPr>
            <a:r>
              <a:rPr lang="en-US" altLang="zh-CN" sz="2195">
                <a:solidFill>
                  <a:srgbClr val="000000"/>
                </a:solidFill>
                <a:latin typeface="Calibri" panose="020F0502020204030204"/>
              </a:rPr>
              <a:t>• </a:t>
            </a:r>
            <a:r>
              <a:rPr lang="zh-CN" altLang="en-US" sz="2195">
                <a:solidFill>
                  <a:srgbClr val="000000"/>
                </a:solidFill>
                <a:latin typeface="微软雅黑" panose="020B0503020204020204" charset="-122"/>
              </a:rPr>
              <a:t>最常用的决策树算法：</a:t>
            </a:r>
            <a:r>
              <a:rPr lang="en-US" altLang="zh-CN" sz="2195">
                <a:solidFill>
                  <a:srgbClr val="000000"/>
                </a:solidFill>
                <a:latin typeface="Calibri" panose="020F0502020204030204"/>
              </a:rPr>
              <a:t>C4.5</a:t>
            </a:r>
            <a:endParaRPr lang="zh-CN" altLang="en-US" sz="2195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983589" y="4839842"/>
            <a:ext cx="4204869" cy="948978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95"/>
              </a:lnSpc>
            </a:pPr>
            <a:r>
              <a:rPr lang="en-US" altLang="zh-CN" sz="2195">
                <a:solidFill>
                  <a:srgbClr val="996600"/>
                </a:solidFill>
                <a:latin typeface="Calibri" panose="020F0502020204030204"/>
              </a:rPr>
              <a:t>[</a:t>
            </a:r>
            <a:r>
              <a:rPr lang="en-US" altLang="zh-CN" sz="2195">
                <a:solidFill>
                  <a:srgbClr val="FF0000"/>
                </a:solidFill>
                <a:latin typeface="Calibri" panose="020F0502020204030204"/>
              </a:rPr>
              <a:t>J. R. Quinlan</a:t>
            </a:r>
            <a:r>
              <a:rPr lang="en-US" altLang="zh-CN" sz="2195">
                <a:solidFill>
                  <a:srgbClr val="996600"/>
                </a:solidFill>
                <a:latin typeface="Calibri" panose="020F0502020204030204"/>
              </a:rPr>
              <a:t>’s book “</a:t>
            </a:r>
            <a:r>
              <a:rPr lang="en-US" altLang="zh-CN" sz="2195" i="1">
                <a:solidFill>
                  <a:srgbClr val="996600"/>
                </a:solidFill>
                <a:latin typeface="Calibri" panose="020F0502020204030204"/>
              </a:rPr>
              <a:t>C4.5: Programs</a:t>
            </a:r>
            <a:endParaRPr lang="en-US" altLang="zh-CN" sz="2195" i="1">
              <a:solidFill>
                <a:srgbClr val="996600"/>
              </a:solidFill>
              <a:latin typeface="Calibri" panose="020F0502020204030204"/>
            </a:endParaRPr>
          </a:p>
          <a:p>
            <a:pPr>
              <a:lnSpc>
                <a:spcPts val="2640"/>
              </a:lnSpc>
            </a:pPr>
            <a:r>
              <a:rPr lang="en-US" altLang="zh-CN" sz="2195" i="1">
                <a:solidFill>
                  <a:srgbClr val="996600"/>
                </a:solidFill>
                <a:latin typeface="Calibri" panose="020F0502020204030204"/>
              </a:rPr>
              <a:t>for Machine Learning</a:t>
            </a:r>
            <a:r>
              <a:rPr lang="en-US" altLang="zh-CN" sz="2195">
                <a:solidFill>
                  <a:srgbClr val="996600"/>
                </a:solidFill>
                <a:latin typeface="Calibri" panose="020F0502020204030204"/>
              </a:rPr>
              <a:t>” published by</a:t>
            </a:r>
            <a:endParaRPr lang="en-US" altLang="zh-CN" sz="2195">
              <a:solidFill>
                <a:srgbClr val="996600"/>
              </a:solidFill>
              <a:latin typeface="Calibri" panose="020F0502020204030204"/>
            </a:endParaRPr>
          </a:p>
          <a:p>
            <a:pPr>
              <a:lnSpc>
                <a:spcPts val="2640"/>
              </a:lnSpc>
            </a:pPr>
            <a:r>
              <a:rPr lang="en-US" altLang="zh-CN" sz="2195">
                <a:solidFill>
                  <a:srgbClr val="996600"/>
                </a:solidFill>
                <a:latin typeface="Calibri" panose="020F0502020204030204"/>
              </a:rPr>
              <a:t>Morgan Kaufmann in 1993]</a:t>
            </a:r>
            <a:endParaRPr lang="zh-CN" altLang="en-US" sz="2195">
              <a:solidFill>
                <a:srgbClr val="996600"/>
              </a:solidFill>
              <a:latin typeface="Calibri" panose="020F0502020204030204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ws_BA29.tmp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" name="图片 2" descr="ws_BA39.tmp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98500" y="1104900"/>
            <a:ext cx="4508500" cy="1574800"/>
          </a:xfrm>
          <a:prstGeom prst="rect">
            <a:avLst/>
          </a:prstGeom>
        </p:spPr>
      </p:pic>
      <p:pic>
        <p:nvPicPr>
          <p:cNvPr id="4" name="图片 3" descr="ws_BA3A.tmp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486400" y="1257300"/>
            <a:ext cx="241300" cy="241300"/>
          </a:xfrm>
          <a:prstGeom prst="rect">
            <a:avLst/>
          </a:prstGeom>
        </p:spPr>
      </p:pic>
      <p:pic>
        <p:nvPicPr>
          <p:cNvPr id="5" name="图片 4" descr="ws_BA3B.tmp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600700" y="2108200"/>
            <a:ext cx="127000" cy="190500"/>
          </a:xfrm>
          <a:prstGeom prst="rect">
            <a:avLst/>
          </a:prstGeom>
        </p:spPr>
      </p:pic>
      <p:pic>
        <p:nvPicPr>
          <p:cNvPr id="6" name="图片 5" descr="ws_BA4C.tmp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969000" y="1270000"/>
            <a:ext cx="241300" cy="241300"/>
          </a:xfrm>
          <a:prstGeom prst="rect">
            <a:avLst/>
          </a:prstGeom>
        </p:spPr>
      </p:pic>
      <p:pic>
        <p:nvPicPr>
          <p:cNvPr id="7" name="图片 6" descr="ws_BA4D.tmp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057900" y="2108200"/>
            <a:ext cx="127000" cy="190500"/>
          </a:xfrm>
          <a:prstGeom prst="rect">
            <a:avLst/>
          </a:prstGeom>
        </p:spPr>
      </p:pic>
      <p:pic>
        <p:nvPicPr>
          <p:cNvPr id="8" name="图片 7" descr="ws_BA5E.tmp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686300" y="3086100"/>
            <a:ext cx="1143000" cy="152400"/>
          </a:xfrm>
          <a:prstGeom prst="rect">
            <a:avLst/>
          </a:prstGeom>
        </p:spPr>
      </p:pic>
      <p:pic>
        <p:nvPicPr>
          <p:cNvPr id="9" name="图片 8" descr="ws_BA5F.tmp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429500" y="2374900"/>
            <a:ext cx="431800" cy="215900"/>
          </a:xfrm>
          <a:prstGeom prst="rect">
            <a:avLst/>
          </a:prstGeom>
        </p:spPr>
      </p:pic>
      <p:pic>
        <p:nvPicPr>
          <p:cNvPr id="10" name="图片 9" descr="ws_BA6F.tmp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8178800" y="977900"/>
            <a:ext cx="241300" cy="254000"/>
          </a:xfrm>
          <a:prstGeom prst="rect">
            <a:avLst/>
          </a:prstGeom>
        </p:spPr>
      </p:pic>
      <p:pic>
        <p:nvPicPr>
          <p:cNvPr id="11" name="图片 10" descr="ws_BA70.tmp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8102600" y="1270000"/>
            <a:ext cx="139700" cy="203200"/>
          </a:xfrm>
          <a:prstGeom prst="rect">
            <a:avLst/>
          </a:prstGeom>
        </p:spPr>
      </p:pic>
      <p:pic>
        <p:nvPicPr>
          <p:cNvPr id="12" name="图片 11" descr="ws_BA81.tmp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8470900" y="2374900"/>
            <a:ext cx="317500" cy="215900"/>
          </a:xfrm>
          <a:prstGeom prst="rect">
            <a:avLst/>
          </a:prstGeom>
        </p:spPr>
      </p:pic>
      <p:pic>
        <p:nvPicPr>
          <p:cNvPr id="13" name="图片 12" descr="ws_BA82.tmp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218541" y="306577"/>
            <a:ext cx="1695977" cy="37189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910"/>
              </a:lnSpc>
            </a:pPr>
            <a:r>
              <a:rPr lang="zh-CN" altLang="en-US" sz="2795">
                <a:solidFill>
                  <a:srgbClr val="000000"/>
                </a:solidFill>
                <a:latin typeface="微软雅黑" panose="020B0503020204020204" charset="-122"/>
              </a:rPr>
              <a:t>预剪枝 </a:t>
            </a:r>
            <a:r>
              <a:rPr lang="en-US" altLang="zh-CN" sz="2400">
                <a:solidFill>
                  <a:srgbClr val="000000"/>
                </a:solidFill>
                <a:latin typeface="Times New Roman" panose="02020603050405020304"/>
              </a:rPr>
              <a:t>(</a:t>
            </a:r>
            <a:r>
              <a:rPr lang="zh-CN" altLang="en-US" sz="2400">
                <a:solidFill>
                  <a:srgbClr val="000000"/>
                </a:solidFill>
                <a:latin typeface="微软雅黑" panose="020B0503020204020204" charset="-122"/>
              </a:rPr>
              <a:t>续</a:t>
            </a:r>
            <a:r>
              <a:rPr lang="en-US" altLang="zh-CN" sz="2400">
                <a:solidFill>
                  <a:srgbClr val="000000"/>
                </a:solidFill>
                <a:latin typeface="Times New Roman" panose="02020603050405020304"/>
              </a:rPr>
              <a:t>)</a:t>
            </a:r>
            <a:endParaRPr lang="zh-CN" altLang="en-US" sz="2400">
              <a:solidFill>
                <a:srgbClr val="000000"/>
              </a:solidFill>
              <a:latin typeface="Times New Roman" panose="02020603050405020304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40817" y="1628905"/>
            <a:ext cx="230832" cy="769441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30"/>
              </a:lnSpc>
            </a:pPr>
            <a:r>
              <a:rPr lang="zh-CN" altLang="en-US" sz="1800">
                <a:solidFill>
                  <a:srgbClr val="FF0000"/>
                </a:solidFill>
                <a:latin typeface="微软雅黑" panose="020B0503020204020204" charset="-122"/>
              </a:rPr>
              <a:t>验</a:t>
            </a:r>
            <a:endParaRPr lang="zh-CN" altLang="en-US" sz="1800">
              <a:solidFill>
                <a:srgbClr val="FF0000"/>
              </a:solidFill>
              <a:latin typeface="微软雅黑" panose="020B0503020204020204" charset="-122"/>
            </a:endParaRPr>
          </a:p>
          <a:p>
            <a:pPr>
              <a:lnSpc>
                <a:spcPts val="2160"/>
              </a:lnSpc>
            </a:pPr>
            <a:r>
              <a:rPr lang="zh-CN" altLang="en-US">
                <a:solidFill>
                  <a:srgbClr val="FF0000"/>
                </a:solidFill>
                <a:latin typeface="微软雅黑" panose="020B0503020204020204" charset="-122"/>
              </a:rPr>
              <a:t>证</a:t>
            </a:r>
            <a:endParaRPr lang="zh-CN" altLang="en-US">
              <a:solidFill>
                <a:srgbClr val="FF0000"/>
              </a:solidFill>
              <a:latin typeface="微软雅黑" panose="020B0503020204020204" charset="-122"/>
            </a:endParaRPr>
          </a:p>
          <a:p>
            <a:pPr>
              <a:lnSpc>
                <a:spcPts val="2100"/>
              </a:lnSpc>
            </a:pPr>
            <a:r>
              <a:rPr lang="zh-CN" altLang="en-US">
                <a:solidFill>
                  <a:srgbClr val="FF0000"/>
                </a:solidFill>
                <a:latin typeface="微软雅黑" panose="020B0503020204020204" charset="-122"/>
              </a:rPr>
              <a:t>集</a:t>
            </a:r>
            <a:endParaRPr lang="zh-CN" altLang="en-US">
              <a:solidFill>
                <a:srgbClr val="FF0000"/>
              </a:solidFill>
              <a:latin typeface="微软雅黑" panose="020B0503020204020204" charset="-122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719448" y="4107723"/>
            <a:ext cx="564257" cy="27084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10"/>
              </a:lnSpc>
            </a:pPr>
            <a:r>
              <a:rPr lang="zh-CN" altLang="en-US" sz="2195">
                <a:solidFill>
                  <a:srgbClr val="000000"/>
                </a:solidFill>
                <a:latin typeface="微软雅黑" panose="020B0503020204020204" charset="-122"/>
              </a:rPr>
              <a:t>好瓜</a:t>
            </a:r>
            <a:endParaRPr lang="zh-CN" altLang="en-US" sz="2195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5903340" y="4107723"/>
            <a:ext cx="564257" cy="27084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10"/>
              </a:lnSpc>
            </a:pPr>
            <a:r>
              <a:rPr lang="zh-CN" altLang="en-US" sz="2195">
                <a:solidFill>
                  <a:srgbClr val="000000"/>
                </a:solidFill>
                <a:latin typeface="微软雅黑" panose="020B0503020204020204" charset="-122"/>
              </a:rPr>
              <a:t>坏瓜</a:t>
            </a:r>
            <a:endParaRPr lang="zh-CN" altLang="en-US" sz="2195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791335" y="4107723"/>
            <a:ext cx="564257" cy="27084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10"/>
              </a:lnSpc>
            </a:pPr>
            <a:r>
              <a:rPr lang="zh-CN" altLang="en-US" sz="2195">
                <a:solidFill>
                  <a:srgbClr val="000000"/>
                </a:solidFill>
                <a:latin typeface="微软雅黑" panose="020B0503020204020204" charset="-122"/>
              </a:rPr>
              <a:t>好瓜</a:t>
            </a:r>
            <a:endParaRPr lang="zh-CN" altLang="en-US" sz="2195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4063619" y="3590518"/>
            <a:ext cx="461665" cy="23083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zh-CN" altLang="en-US">
                <a:solidFill>
                  <a:srgbClr val="000000"/>
                </a:solidFill>
                <a:latin typeface="微软雅黑" panose="020B0503020204020204" charset="-122"/>
              </a:rPr>
              <a:t>稍凹</a:t>
            </a:r>
            <a:endParaRPr lang="zh-CN" altLang="en-US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5688457" y="3590518"/>
            <a:ext cx="461665" cy="23083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zh-CN" altLang="en-US">
                <a:solidFill>
                  <a:srgbClr val="000000"/>
                </a:solidFill>
                <a:latin typeface="微软雅黑" panose="020B0503020204020204" charset="-122"/>
              </a:rPr>
              <a:t>平坦</a:t>
            </a:r>
            <a:endParaRPr lang="zh-CN" altLang="en-US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100072" y="3590518"/>
            <a:ext cx="461665" cy="23083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zh-CN" altLang="en-US">
                <a:solidFill>
                  <a:srgbClr val="000000"/>
                </a:solidFill>
                <a:latin typeface="微软雅黑" panose="020B0503020204020204" charset="-122"/>
              </a:rPr>
              <a:t>凹陷</a:t>
            </a:r>
            <a:endParaRPr lang="zh-CN" altLang="en-US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583558" y="2996952"/>
            <a:ext cx="908903" cy="30777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430"/>
              </a:lnSpc>
            </a:pPr>
            <a:r>
              <a:rPr lang="zh-CN" altLang="en-US" sz="2195">
                <a:solidFill>
                  <a:srgbClr val="000000"/>
                </a:solidFill>
                <a:latin typeface="微软雅黑" panose="020B0503020204020204" charset="-122"/>
              </a:rPr>
              <a:t>脐部</a:t>
            </a:r>
            <a:r>
              <a:rPr lang="en-US" altLang="zh-CN" sz="2195">
                <a:solidFill>
                  <a:srgbClr val="000000"/>
                </a:solidFill>
                <a:latin typeface="微软雅黑" panose="020B0503020204020204" charset="-122"/>
              </a:rPr>
              <a:t>=?</a:t>
            </a:r>
            <a:endParaRPr lang="zh-CN" altLang="en-US" sz="2195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3398265" y="2808706"/>
            <a:ext cx="134652" cy="23083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>
                <a:solidFill>
                  <a:srgbClr val="000000"/>
                </a:solidFill>
                <a:latin typeface="微软雅黑" panose="020B0503020204020204" charset="-122"/>
              </a:rPr>
              <a:t>1</a:t>
            </a:r>
            <a:endParaRPr lang="zh-CN" altLang="en-US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517650" y="3888841"/>
            <a:ext cx="134652" cy="23083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>
                <a:solidFill>
                  <a:srgbClr val="000000"/>
                </a:solidFill>
                <a:latin typeface="微软雅黑" panose="020B0503020204020204" charset="-122"/>
              </a:rPr>
              <a:t>2</a:t>
            </a:r>
            <a:endParaRPr lang="zh-CN" altLang="en-US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3429889" y="3873347"/>
            <a:ext cx="134652" cy="23083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>
                <a:solidFill>
                  <a:srgbClr val="000000"/>
                </a:solidFill>
                <a:latin typeface="微软雅黑" panose="020B0503020204020204" charset="-122"/>
              </a:rPr>
              <a:t>3</a:t>
            </a:r>
            <a:endParaRPr lang="zh-CN" altLang="en-US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5547359" y="3904081"/>
            <a:ext cx="134652" cy="23083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>
                <a:solidFill>
                  <a:srgbClr val="000000"/>
                </a:solidFill>
                <a:latin typeface="微软雅黑" panose="020B0503020204020204" charset="-122"/>
              </a:rPr>
              <a:t>4</a:t>
            </a:r>
            <a:endParaRPr lang="zh-CN" altLang="en-US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5779896" y="2685516"/>
            <a:ext cx="3039294" cy="84638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1800"/>
              </a:lnSpc>
              <a:buClrTx/>
              <a:buSzTx/>
              <a:buNone/>
              <a:tabLst>
                <a:tab pos="1193800" algn="l"/>
                <a:tab pos="1866900" algn="l"/>
              </a:tabLst>
              <a:defRPr/>
            </a:pPr>
            <a:r>
              <a:rPr lang="zh-CN" altLang="en-US"/>
              <a:t>		</a:t>
            </a:r>
            <a:r>
              <a:rPr lang="zh-CN" altLang="en-US">
                <a:solidFill>
                  <a:srgbClr val="FF0000"/>
                </a:solidFill>
                <a:latin typeface="微软雅黑" panose="020B0503020204020204" charset="-122"/>
              </a:rPr>
              <a:t>验证集精度</a:t>
            </a:r>
            <a:endParaRPr lang="zh-CN" altLang="en-US">
              <a:solidFill>
                <a:srgbClr val="FF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2765"/>
              </a:lnSpc>
              <a:buClrTx/>
              <a:buSzTx/>
              <a:buNone/>
              <a:tabLst>
                <a:tab pos="1193800" algn="l"/>
                <a:tab pos="1866900" algn="l"/>
              </a:tabLst>
              <a:defRPr/>
            </a:pPr>
            <a:r>
              <a:rPr lang="zh-CN" altLang="en-US">
                <a:solidFill>
                  <a:srgbClr val="FF0000"/>
                </a:solidFill>
                <a:latin typeface="微软雅黑" panose="020B0503020204020204" charset="-122"/>
              </a:rPr>
              <a:t>“脐部</a:t>
            </a:r>
            <a:r>
              <a:rPr lang="en-US" altLang="zh-CN">
                <a:solidFill>
                  <a:srgbClr val="FF0000"/>
                </a:solidFill>
                <a:latin typeface="微软雅黑" panose="020B0503020204020204" charset="-122"/>
              </a:rPr>
              <a:t>=?” </a:t>
            </a:r>
            <a:r>
              <a:rPr lang="zh-CN" altLang="en-US" sz="1800">
                <a:solidFill>
                  <a:srgbClr val="FF0000"/>
                </a:solidFill>
                <a:latin typeface="微软雅黑" panose="020B0503020204020204" charset="-122"/>
              </a:rPr>
              <a:t>划分前</a:t>
            </a:r>
            <a:r>
              <a:rPr lang="en-US" altLang="zh-CN" sz="1800">
                <a:solidFill>
                  <a:srgbClr val="FF0000"/>
                </a:solidFill>
                <a:latin typeface="微软雅黑" panose="020B0503020204020204" charset="-122"/>
              </a:rPr>
              <a:t>: 42.9%</a:t>
            </a:r>
            <a:endParaRPr lang="en-US" altLang="zh-CN" sz="1800">
              <a:solidFill>
                <a:srgbClr val="FF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2035"/>
              </a:lnSpc>
              <a:buClrTx/>
              <a:buSzTx/>
              <a:buNone/>
              <a:tabLst>
                <a:tab pos="1193800" algn="l"/>
                <a:tab pos="1866900" algn="l"/>
              </a:tabLst>
              <a:defRPr/>
            </a:pPr>
            <a:r>
              <a:rPr lang="en-US" altLang="zh-CN" sz="1800">
                <a:solidFill>
                  <a:srgbClr val="FF0000"/>
                </a:solidFill>
                <a:latin typeface="微软雅黑" panose="020B0503020204020204" charset="-122"/>
              </a:rPr>
              <a:t>	</a:t>
            </a:r>
            <a:r>
              <a:rPr lang="zh-CN" altLang="en-US">
                <a:solidFill>
                  <a:srgbClr val="FF0000"/>
                </a:solidFill>
                <a:latin typeface="微软雅黑" panose="020B0503020204020204" charset="-122"/>
              </a:rPr>
              <a:t>划分后</a:t>
            </a:r>
            <a:r>
              <a:rPr lang="en-US" altLang="zh-CN">
                <a:solidFill>
                  <a:srgbClr val="FF0000"/>
                </a:solidFill>
                <a:latin typeface="微软雅黑" panose="020B0503020204020204" charset="-122"/>
              </a:rPr>
              <a:t>: 71.4%</a:t>
            </a:r>
            <a:endParaRPr lang="zh-CN" altLang="en-US">
              <a:solidFill>
                <a:srgbClr val="FF0000"/>
              </a:solidFill>
              <a:latin typeface="微软雅黑" panose="020B0503020204020204" charset="-122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6537706" y="3566134"/>
            <a:ext cx="1731243" cy="23083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zh-CN" altLang="en-US">
                <a:solidFill>
                  <a:srgbClr val="FF0000"/>
                </a:solidFill>
                <a:latin typeface="微软雅黑" panose="020B0503020204020204" charset="-122"/>
              </a:rPr>
              <a:t>预剪枝决策</a:t>
            </a:r>
            <a:r>
              <a:rPr lang="en-US" altLang="zh-CN">
                <a:solidFill>
                  <a:srgbClr val="FF0000"/>
                </a:solidFill>
                <a:latin typeface="微软雅黑" panose="020B0503020204020204" charset="-122"/>
              </a:rPr>
              <a:t>: </a:t>
            </a:r>
            <a:r>
              <a:rPr lang="zh-CN" altLang="en-US">
                <a:solidFill>
                  <a:srgbClr val="FF0000"/>
                </a:solidFill>
                <a:latin typeface="微软雅黑" panose="020B0503020204020204" charset="-122"/>
              </a:rPr>
              <a:t>划分</a:t>
            </a:r>
            <a:endParaRPr lang="zh-CN" altLang="en-US">
              <a:solidFill>
                <a:srgbClr val="FF0000"/>
              </a:solidFill>
              <a:latin typeface="微软雅黑" panose="020B0503020204020204" charset="-122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5517827" y="928730"/>
            <a:ext cx="2654573" cy="26802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80"/>
              </a:lnSpc>
            </a:pPr>
            <a:r>
              <a:rPr lang="zh-CN" altLang="en-US">
                <a:solidFill>
                  <a:srgbClr val="000000"/>
                </a:solidFill>
                <a:latin typeface="微软雅黑" panose="020B0503020204020204" charset="-122"/>
              </a:rPr>
              <a:t>结点</a:t>
            </a:r>
            <a:r>
              <a:rPr lang="en-US" altLang="zh-CN">
                <a:solidFill>
                  <a:srgbClr val="000000"/>
                </a:solidFill>
                <a:latin typeface="Times New Roman" panose="02020603050405020304"/>
              </a:rPr>
              <a:t>1</a:t>
            </a:r>
            <a:r>
              <a:rPr lang="zh-CN" altLang="en-US">
                <a:solidFill>
                  <a:srgbClr val="000000"/>
                </a:solidFill>
                <a:latin typeface="微软雅黑" panose="020B0503020204020204" charset="-122"/>
              </a:rPr>
              <a:t>：若划分，根据结点</a:t>
            </a:r>
            <a:endParaRPr lang="zh-CN" altLang="en-US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8458200" y="988441"/>
            <a:ext cx="230832" cy="21993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30"/>
              </a:lnSpc>
            </a:pPr>
            <a:r>
              <a:rPr lang="zh-CN" altLang="en-US">
                <a:solidFill>
                  <a:srgbClr val="000000"/>
                </a:solidFill>
                <a:latin typeface="微软雅黑" panose="020B0503020204020204" charset="-122"/>
              </a:rPr>
              <a:t>，</a:t>
            </a:r>
            <a:endParaRPr lang="zh-CN" altLang="en-US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5797041" y="1262761"/>
            <a:ext cx="230832" cy="21993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30"/>
              </a:lnSpc>
            </a:pPr>
            <a:r>
              <a:rPr lang="zh-CN" altLang="en-US">
                <a:solidFill>
                  <a:srgbClr val="000000"/>
                </a:solidFill>
                <a:latin typeface="微软雅黑" panose="020B0503020204020204" charset="-122"/>
              </a:rPr>
              <a:t>，</a:t>
            </a:r>
            <a:endParaRPr lang="zh-CN" altLang="en-US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6269482" y="1262761"/>
            <a:ext cx="2677015" cy="218008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30"/>
              </a:lnSpc>
            </a:pPr>
            <a:r>
              <a:rPr lang="zh-CN" altLang="en-US">
                <a:solidFill>
                  <a:srgbClr val="000000"/>
                </a:solidFill>
                <a:latin typeface="微软雅黑" panose="020B0503020204020204" charset="-122"/>
              </a:rPr>
              <a:t>的训练样例，将这  个结点</a:t>
            </a:r>
            <a:endParaRPr lang="zh-CN" altLang="en-US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5479305" y="1585342"/>
            <a:ext cx="3629199" cy="105157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1730"/>
              </a:lnSpc>
              <a:buClrTx/>
              <a:buSzTx/>
              <a:buNone/>
              <a:tabLst>
                <a:tab pos="1536700" algn="l"/>
              </a:tabLst>
              <a:defRPr/>
            </a:pPr>
            <a:r>
              <a:rPr lang="zh-CN" altLang="en-US">
                <a:solidFill>
                  <a:srgbClr val="000000"/>
                </a:solidFill>
                <a:latin typeface="微软雅黑" panose="020B0503020204020204" charset="-122"/>
              </a:rPr>
              <a:t>分别标记为“好瓜”、“好瓜”、</a:t>
            </a:r>
            <a:endParaRPr lang="zh-CN" altLang="en-US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2100"/>
              </a:lnSpc>
              <a:buClrTx/>
              <a:buSzTx/>
              <a:buNone/>
              <a:tabLst>
                <a:tab pos="1536700" algn="l"/>
              </a:tabLst>
              <a:defRPr/>
            </a:pPr>
            <a:r>
              <a:rPr lang="zh-CN" altLang="en-US">
                <a:solidFill>
                  <a:srgbClr val="000000"/>
                </a:solidFill>
                <a:latin typeface="微软雅黑" panose="020B0503020204020204" charset="-122"/>
              </a:rPr>
              <a:t>“坏瓜”。此时，验证集中编号为</a:t>
            </a:r>
            <a:endParaRPr lang="zh-CN" altLang="en-US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2160"/>
              </a:lnSpc>
              <a:buClrTx/>
              <a:buSzTx/>
              <a:buNone/>
              <a:tabLst>
                <a:tab pos="1536700" algn="l"/>
              </a:tabLst>
              <a:defRPr/>
            </a:pPr>
            <a:r>
              <a:rPr lang="zh-CN" altLang="en-US">
                <a:solidFill>
                  <a:srgbClr val="000000"/>
                </a:solidFill>
                <a:latin typeface="微软雅黑" panose="020B0503020204020204" charset="-122"/>
              </a:rPr>
              <a:t>	</a:t>
            </a:r>
            <a:r>
              <a:rPr lang="zh-CN" altLang="en-US" sz="1800">
                <a:solidFill>
                  <a:srgbClr val="000000"/>
                </a:solidFill>
                <a:latin typeface="微软雅黑" panose="020B0503020204020204" charset="-122"/>
              </a:rPr>
              <a:t>的样例被划分正确，</a:t>
            </a:r>
            <a:endParaRPr lang="zh-CN" altLang="en-US" sz="180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2165"/>
              </a:lnSpc>
              <a:buClrTx/>
              <a:buSzTx/>
              <a:buNone/>
              <a:tabLst>
                <a:tab pos="1536700" algn="l"/>
              </a:tabLst>
              <a:defRPr/>
            </a:pPr>
            <a:r>
              <a:rPr lang="zh-CN" altLang="en-US">
                <a:solidFill>
                  <a:srgbClr val="000000"/>
                </a:solidFill>
                <a:latin typeface="微软雅黑" panose="020B0503020204020204" charset="-122"/>
              </a:rPr>
              <a:t>验证集精度为</a:t>
            </a:r>
            <a:endParaRPr lang="zh-CN" altLang="en-US">
              <a:solidFill>
                <a:srgbClr val="000000"/>
              </a:solidFill>
              <a:latin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ws_C0AA.tmp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" name="图片 2" descr="ws_C0BB.tmp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98500" y="1104900"/>
            <a:ext cx="4508500" cy="1574800"/>
          </a:xfrm>
          <a:prstGeom prst="rect">
            <a:avLst/>
          </a:prstGeom>
        </p:spPr>
      </p:pic>
      <p:pic>
        <p:nvPicPr>
          <p:cNvPr id="4" name="图片 3" descr="ws_C0BC.tmp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727700" y="1536700"/>
            <a:ext cx="254000" cy="254000"/>
          </a:xfrm>
          <a:prstGeom prst="rect">
            <a:avLst/>
          </a:prstGeom>
        </p:spPr>
      </p:pic>
      <p:pic>
        <p:nvPicPr>
          <p:cNvPr id="5" name="图片 4" descr="ws_C0CD.tmp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184900" y="977900"/>
            <a:ext cx="241300" cy="254000"/>
          </a:xfrm>
          <a:prstGeom prst="rect">
            <a:avLst/>
          </a:prstGeom>
        </p:spPr>
      </p:pic>
      <p:pic>
        <p:nvPicPr>
          <p:cNvPr id="6" name="图片 5" descr="ws_C0CE.tmp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565900" y="990600"/>
            <a:ext cx="241300" cy="241300"/>
          </a:xfrm>
          <a:prstGeom prst="rect">
            <a:avLst/>
          </a:prstGeom>
        </p:spPr>
      </p:pic>
      <p:pic>
        <p:nvPicPr>
          <p:cNvPr id="7" name="图片 6" descr="ws_C0DE.tmp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413500" y="1257300"/>
            <a:ext cx="254000" cy="254000"/>
          </a:xfrm>
          <a:prstGeom prst="rect">
            <a:avLst/>
          </a:prstGeom>
        </p:spPr>
      </p:pic>
      <p:pic>
        <p:nvPicPr>
          <p:cNvPr id="8" name="图片 7" descr="ws_C0DF.tmp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686300" y="3086100"/>
            <a:ext cx="1143000" cy="152400"/>
          </a:xfrm>
          <a:prstGeom prst="rect">
            <a:avLst/>
          </a:prstGeom>
        </p:spPr>
      </p:pic>
      <p:pic>
        <p:nvPicPr>
          <p:cNvPr id="9" name="图片 8" descr="ws_C0E0.tmp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854200" y="4508500"/>
            <a:ext cx="152400" cy="520700"/>
          </a:xfrm>
          <a:prstGeom prst="rect">
            <a:avLst/>
          </a:prstGeom>
        </p:spPr>
      </p:pic>
      <p:pic>
        <p:nvPicPr>
          <p:cNvPr id="10" name="图片 9" descr="ws_C0F1.tmp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4368800" y="4521200"/>
            <a:ext cx="1104900" cy="520700"/>
          </a:xfrm>
          <a:prstGeom prst="rect">
            <a:avLst/>
          </a:prstGeom>
        </p:spPr>
      </p:pic>
      <p:pic>
        <p:nvPicPr>
          <p:cNvPr id="11" name="图片 10" descr="ws_C0F2.tmp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6896100" y="977900"/>
            <a:ext cx="241300" cy="254000"/>
          </a:xfrm>
          <a:prstGeom prst="rect">
            <a:avLst/>
          </a:prstGeom>
        </p:spPr>
      </p:pic>
      <p:pic>
        <p:nvPicPr>
          <p:cNvPr id="12" name="图片 11" descr="ws_C102.tmp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6819900" y="1257300"/>
            <a:ext cx="254000" cy="254000"/>
          </a:xfrm>
          <a:prstGeom prst="rect">
            <a:avLst/>
          </a:prstGeom>
        </p:spPr>
      </p:pic>
      <p:pic>
        <p:nvPicPr>
          <p:cNvPr id="13" name="图片 12" descr="ws_C103.tmp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 rot="18900000">
            <a:off x="4926928" y="2683716"/>
            <a:ext cx="65" cy="25071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5"/>
              </a:lnSpc>
            </a:pPr>
            <a:endParaRPr lang="zh-CN" altLang="en-US" sz="2540">
              <a:solidFill>
                <a:srgbClr val="00FFFF"/>
              </a:solidFill>
              <a:latin typeface="微软雅黑" panose="020B0503020204020204" charset="-122"/>
            </a:endParaRPr>
          </a:p>
        </p:txBody>
      </p:sp>
      <p:sp>
        <p:nvSpPr>
          <p:cNvPr id="15" name="TextBox 14"/>
          <p:cNvSpPr txBox="1"/>
          <p:nvPr/>
        </p:nvSpPr>
        <p:spPr>
          <a:xfrm rot="18900000">
            <a:off x="5155202" y="2455442"/>
            <a:ext cx="65" cy="25071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5"/>
              </a:lnSpc>
            </a:pPr>
            <a:endParaRPr lang="zh-CN" altLang="en-US" sz="2540">
              <a:solidFill>
                <a:srgbClr val="00FFFF"/>
              </a:solidFill>
              <a:latin typeface="微软雅黑" panose="020B0503020204020204" charset="-122"/>
            </a:endParaRPr>
          </a:p>
        </p:txBody>
      </p:sp>
      <p:sp>
        <p:nvSpPr>
          <p:cNvPr id="16" name="TextBox 15"/>
          <p:cNvSpPr txBox="1"/>
          <p:nvPr/>
        </p:nvSpPr>
        <p:spPr>
          <a:xfrm rot="18900000">
            <a:off x="2872458" y="4738186"/>
            <a:ext cx="65" cy="25071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5"/>
              </a:lnSpc>
            </a:pPr>
            <a:endParaRPr lang="zh-CN" altLang="en-US" sz="2540">
              <a:solidFill>
                <a:srgbClr val="00FFFF"/>
              </a:solidFill>
              <a:latin typeface="微软雅黑" panose="020B0503020204020204" charset="-122"/>
            </a:endParaRPr>
          </a:p>
        </p:txBody>
      </p:sp>
      <p:sp>
        <p:nvSpPr>
          <p:cNvPr id="17" name="TextBox 16"/>
          <p:cNvSpPr txBox="1"/>
          <p:nvPr/>
        </p:nvSpPr>
        <p:spPr>
          <a:xfrm rot="18900000">
            <a:off x="3100732" y="4509911"/>
            <a:ext cx="65" cy="25071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5"/>
              </a:lnSpc>
            </a:pPr>
            <a:endParaRPr lang="zh-CN" altLang="en-US" sz="2540">
              <a:solidFill>
                <a:srgbClr val="00FFFF"/>
              </a:solidFill>
              <a:latin typeface="微软雅黑" panose="020B0503020204020204" charset="-122"/>
            </a:endParaRPr>
          </a:p>
        </p:txBody>
      </p:sp>
      <p:sp>
        <p:nvSpPr>
          <p:cNvPr id="18" name="TextBox 17"/>
          <p:cNvSpPr txBox="1"/>
          <p:nvPr/>
        </p:nvSpPr>
        <p:spPr>
          <a:xfrm rot="18900000">
            <a:off x="3329007" y="4281637"/>
            <a:ext cx="65" cy="25071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5"/>
              </a:lnSpc>
            </a:pPr>
            <a:endParaRPr lang="zh-CN" altLang="en-US" sz="2540">
              <a:solidFill>
                <a:srgbClr val="00FFFF"/>
              </a:solidFill>
              <a:latin typeface="微软雅黑" panose="020B0503020204020204" charset="-122"/>
            </a:endParaRPr>
          </a:p>
        </p:txBody>
      </p:sp>
      <p:sp>
        <p:nvSpPr>
          <p:cNvPr id="19" name="TextBox 18"/>
          <p:cNvSpPr txBox="1"/>
          <p:nvPr/>
        </p:nvSpPr>
        <p:spPr>
          <a:xfrm rot="18900000">
            <a:off x="3557281" y="4053362"/>
            <a:ext cx="65" cy="25071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5"/>
              </a:lnSpc>
            </a:pPr>
            <a:endParaRPr lang="zh-CN" altLang="en-US" sz="2540">
              <a:solidFill>
                <a:srgbClr val="00FFFF"/>
              </a:solidFill>
              <a:latin typeface="微软雅黑" panose="020B0503020204020204" charset="-122"/>
            </a:endParaRPr>
          </a:p>
        </p:txBody>
      </p:sp>
      <p:sp>
        <p:nvSpPr>
          <p:cNvPr id="20" name="TextBox 19"/>
          <p:cNvSpPr txBox="1"/>
          <p:nvPr/>
        </p:nvSpPr>
        <p:spPr>
          <a:xfrm rot="18900000">
            <a:off x="3785556" y="3825088"/>
            <a:ext cx="65" cy="25071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5"/>
              </a:lnSpc>
            </a:pPr>
            <a:endParaRPr lang="zh-CN" altLang="en-US" sz="2540">
              <a:solidFill>
                <a:srgbClr val="00FFFF"/>
              </a:solidFill>
              <a:latin typeface="微软雅黑" panose="020B0503020204020204" charset="-122"/>
            </a:endParaRPr>
          </a:p>
        </p:txBody>
      </p:sp>
      <p:sp>
        <p:nvSpPr>
          <p:cNvPr id="21" name="TextBox 20"/>
          <p:cNvSpPr txBox="1"/>
          <p:nvPr/>
        </p:nvSpPr>
        <p:spPr>
          <a:xfrm rot="18900000">
            <a:off x="4013830" y="3596814"/>
            <a:ext cx="65" cy="25071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5"/>
              </a:lnSpc>
            </a:pPr>
            <a:endParaRPr lang="zh-CN" altLang="en-US" sz="2540">
              <a:solidFill>
                <a:srgbClr val="00FFFF"/>
              </a:solidFill>
              <a:latin typeface="微软雅黑" panose="020B0503020204020204" charset="-122"/>
            </a:endParaRPr>
          </a:p>
        </p:txBody>
      </p:sp>
      <p:sp>
        <p:nvSpPr>
          <p:cNvPr id="22" name="TextBox 21"/>
          <p:cNvSpPr txBox="1"/>
          <p:nvPr/>
        </p:nvSpPr>
        <p:spPr>
          <a:xfrm rot="18900000">
            <a:off x="4242105" y="3368539"/>
            <a:ext cx="65" cy="25071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5"/>
              </a:lnSpc>
            </a:pPr>
            <a:endParaRPr lang="zh-CN" altLang="en-US" sz="2540">
              <a:solidFill>
                <a:srgbClr val="00FFFF"/>
              </a:solidFill>
              <a:latin typeface="微软雅黑" panose="020B0503020204020204" charset="-122"/>
            </a:endParaRPr>
          </a:p>
        </p:txBody>
      </p:sp>
      <p:sp>
        <p:nvSpPr>
          <p:cNvPr id="24" name="TextBox 23"/>
          <p:cNvSpPr txBox="1"/>
          <p:nvPr/>
        </p:nvSpPr>
        <p:spPr>
          <a:xfrm rot="18900000">
            <a:off x="4698653" y="2911990"/>
            <a:ext cx="65" cy="25071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5"/>
              </a:lnSpc>
            </a:pPr>
            <a:endParaRPr lang="zh-CN" altLang="en-US" sz="2540">
              <a:solidFill>
                <a:srgbClr val="00FFFF"/>
              </a:solidFill>
              <a:latin typeface="微软雅黑" panose="020B0503020204020204" charset="-122"/>
            </a:endParaRPr>
          </a:p>
        </p:txBody>
      </p:sp>
      <p:sp>
        <p:nvSpPr>
          <p:cNvPr id="25" name="TextBox 24"/>
          <p:cNvSpPr txBox="1"/>
          <p:nvPr/>
        </p:nvSpPr>
        <p:spPr>
          <a:xfrm rot="18900000">
            <a:off x="5383477" y="2227167"/>
            <a:ext cx="65" cy="25071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5"/>
              </a:lnSpc>
            </a:pPr>
            <a:endParaRPr lang="zh-CN" altLang="en-US" sz="2540">
              <a:solidFill>
                <a:srgbClr val="00FFFF"/>
              </a:solidFill>
              <a:latin typeface="微软雅黑" panose="020B0503020204020204" charset="-122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40817" y="1628905"/>
            <a:ext cx="230832" cy="769441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30"/>
              </a:lnSpc>
            </a:pPr>
            <a:r>
              <a:rPr lang="zh-CN" altLang="en-US" sz="1800">
                <a:solidFill>
                  <a:srgbClr val="FF0000"/>
                </a:solidFill>
                <a:latin typeface="微软雅黑" panose="020B0503020204020204" charset="-122"/>
              </a:rPr>
              <a:t>验</a:t>
            </a:r>
            <a:endParaRPr lang="zh-CN" altLang="en-US" sz="1800">
              <a:solidFill>
                <a:srgbClr val="FF0000"/>
              </a:solidFill>
              <a:latin typeface="微软雅黑" panose="020B0503020204020204" charset="-122"/>
            </a:endParaRPr>
          </a:p>
          <a:p>
            <a:pPr>
              <a:lnSpc>
                <a:spcPts val="2160"/>
              </a:lnSpc>
            </a:pPr>
            <a:r>
              <a:rPr lang="zh-CN" altLang="en-US">
                <a:solidFill>
                  <a:srgbClr val="FF0000"/>
                </a:solidFill>
                <a:latin typeface="微软雅黑" panose="020B0503020204020204" charset="-122"/>
              </a:rPr>
              <a:t>证</a:t>
            </a:r>
            <a:endParaRPr lang="zh-CN" altLang="en-US">
              <a:solidFill>
                <a:srgbClr val="FF0000"/>
              </a:solidFill>
              <a:latin typeface="微软雅黑" panose="020B0503020204020204" charset="-122"/>
            </a:endParaRPr>
          </a:p>
          <a:p>
            <a:pPr>
              <a:lnSpc>
                <a:spcPts val="2100"/>
              </a:lnSpc>
            </a:pPr>
            <a:r>
              <a:rPr lang="zh-CN" altLang="en-US">
                <a:solidFill>
                  <a:srgbClr val="FF0000"/>
                </a:solidFill>
                <a:latin typeface="微软雅黑" panose="020B0503020204020204" charset="-122"/>
              </a:rPr>
              <a:t>集</a:t>
            </a:r>
            <a:endParaRPr lang="zh-CN" altLang="en-US">
              <a:solidFill>
                <a:srgbClr val="FF0000"/>
              </a:solidFill>
              <a:latin typeface="微软雅黑" panose="020B0503020204020204" charset="-122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719448" y="4107723"/>
            <a:ext cx="564257" cy="27084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10"/>
              </a:lnSpc>
            </a:pPr>
            <a:r>
              <a:rPr lang="zh-CN" altLang="en-US" sz="2195">
                <a:solidFill>
                  <a:srgbClr val="000000"/>
                </a:solidFill>
                <a:latin typeface="微软雅黑" panose="020B0503020204020204" charset="-122"/>
              </a:rPr>
              <a:t>好瓜</a:t>
            </a:r>
            <a:endParaRPr lang="zh-CN" altLang="en-US" sz="2195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5903340" y="4107723"/>
            <a:ext cx="564257" cy="27084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10"/>
              </a:lnSpc>
            </a:pPr>
            <a:r>
              <a:rPr lang="zh-CN" altLang="en-US" sz="2195">
                <a:solidFill>
                  <a:srgbClr val="000000"/>
                </a:solidFill>
                <a:latin typeface="微软雅黑" panose="020B0503020204020204" charset="-122"/>
              </a:rPr>
              <a:t>坏瓜</a:t>
            </a:r>
            <a:endParaRPr lang="zh-CN" altLang="en-US" sz="2195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791335" y="4107723"/>
            <a:ext cx="564257" cy="27084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10"/>
              </a:lnSpc>
            </a:pPr>
            <a:r>
              <a:rPr lang="zh-CN" altLang="en-US" sz="2195">
                <a:solidFill>
                  <a:srgbClr val="000000"/>
                </a:solidFill>
                <a:latin typeface="微软雅黑" panose="020B0503020204020204" charset="-122"/>
              </a:rPr>
              <a:t>好瓜</a:t>
            </a:r>
            <a:endParaRPr lang="zh-CN" altLang="en-US" sz="2195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063619" y="3590518"/>
            <a:ext cx="461665" cy="23083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zh-CN" altLang="en-US">
                <a:solidFill>
                  <a:srgbClr val="000000"/>
                </a:solidFill>
                <a:latin typeface="微软雅黑" panose="020B0503020204020204" charset="-122"/>
              </a:rPr>
              <a:t>稍凹</a:t>
            </a:r>
            <a:endParaRPr lang="zh-CN" altLang="en-US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5688457" y="3590518"/>
            <a:ext cx="461665" cy="23083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zh-CN" altLang="en-US">
                <a:solidFill>
                  <a:srgbClr val="000000"/>
                </a:solidFill>
                <a:latin typeface="微软雅黑" panose="020B0503020204020204" charset="-122"/>
              </a:rPr>
              <a:t>平坦</a:t>
            </a:r>
            <a:endParaRPr lang="zh-CN" altLang="en-US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2100072" y="3590518"/>
            <a:ext cx="461665" cy="23083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zh-CN" altLang="en-US">
                <a:solidFill>
                  <a:srgbClr val="000000"/>
                </a:solidFill>
                <a:latin typeface="微软雅黑" panose="020B0503020204020204" charset="-122"/>
              </a:rPr>
              <a:t>凹陷</a:t>
            </a:r>
            <a:endParaRPr lang="zh-CN" altLang="en-US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3563888" y="3008411"/>
            <a:ext cx="908903" cy="30777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430"/>
              </a:lnSpc>
            </a:pPr>
            <a:r>
              <a:rPr lang="zh-CN" altLang="en-US" sz="2195">
                <a:solidFill>
                  <a:srgbClr val="000000"/>
                </a:solidFill>
                <a:latin typeface="微软雅黑" panose="020B0503020204020204" charset="-122"/>
              </a:rPr>
              <a:t>脐部</a:t>
            </a:r>
            <a:r>
              <a:rPr lang="en-US" altLang="zh-CN" sz="2195">
                <a:solidFill>
                  <a:srgbClr val="000000"/>
                </a:solidFill>
                <a:latin typeface="微软雅黑" panose="020B0503020204020204" charset="-122"/>
              </a:rPr>
              <a:t>=?</a:t>
            </a:r>
            <a:endParaRPr lang="zh-CN" altLang="en-US" sz="2195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398265" y="2808706"/>
            <a:ext cx="134652" cy="23083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>
                <a:solidFill>
                  <a:srgbClr val="000000"/>
                </a:solidFill>
                <a:latin typeface="微软雅黑" panose="020B0503020204020204" charset="-122"/>
              </a:rPr>
              <a:t>1</a:t>
            </a:r>
            <a:endParaRPr lang="zh-CN" altLang="en-US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517650" y="3888841"/>
            <a:ext cx="134652" cy="23083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>
                <a:solidFill>
                  <a:srgbClr val="000000"/>
                </a:solidFill>
                <a:latin typeface="微软雅黑" panose="020B0503020204020204" charset="-122"/>
              </a:rPr>
              <a:t>2</a:t>
            </a:r>
            <a:endParaRPr lang="zh-CN" altLang="en-US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3429889" y="3873347"/>
            <a:ext cx="134652" cy="23083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>
                <a:solidFill>
                  <a:srgbClr val="000000"/>
                </a:solidFill>
                <a:latin typeface="微软雅黑" panose="020B0503020204020204" charset="-122"/>
              </a:rPr>
              <a:t>3</a:t>
            </a:r>
            <a:endParaRPr lang="zh-CN" altLang="en-US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5547359" y="3904081"/>
            <a:ext cx="134652" cy="23083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>
                <a:solidFill>
                  <a:srgbClr val="000000"/>
                </a:solidFill>
                <a:latin typeface="微软雅黑" panose="020B0503020204020204" charset="-122"/>
              </a:rPr>
              <a:t>4</a:t>
            </a:r>
            <a:endParaRPr lang="zh-CN" altLang="en-US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5779896" y="2685516"/>
            <a:ext cx="3039294" cy="84638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1800"/>
              </a:lnSpc>
              <a:buClrTx/>
              <a:buSzTx/>
              <a:buNone/>
              <a:tabLst>
                <a:tab pos="1193800" algn="l"/>
                <a:tab pos="1866900" algn="l"/>
              </a:tabLst>
              <a:defRPr/>
            </a:pPr>
            <a:r>
              <a:rPr lang="zh-CN" altLang="en-US"/>
              <a:t>		</a:t>
            </a:r>
            <a:r>
              <a:rPr lang="zh-CN" altLang="en-US">
                <a:solidFill>
                  <a:srgbClr val="FF0000"/>
                </a:solidFill>
                <a:latin typeface="微软雅黑" panose="020B0503020204020204" charset="-122"/>
              </a:rPr>
              <a:t>验证集精度</a:t>
            </a:r>
            <a:endParaRPr lang="zh-CN" altLang="en-US">
              <a:solidFill>
                <a:srgbClr val="FF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2765"/>
              </a:lnSpc>
              <a:buClrTx/>
              <a:buSzTx/>
              <a:buNone/>
              <a:tabLst>
                <a:tab pos="1193800" algn="l"/>
                <a:tab pos="1866900" algn="l"/>
              </a:tabLst>
              <a:defRPr/>
            </a:pPr>
            <a:r>
              <a:rPr lang="zh-CN" altLang="en-US">
                <a:solidFill>
                  <a:srgbClr val="FF0000"/>
                </a:solidFill>
                <a:latin typeface="微软雅黑" panose="020B0503020204020204" charset="-122"/>
              </a:rPr>
              <a:t>“脐部</a:t>
            </a:r>
            <a:r>
              <a:rPr lang="en-US" altLang="zh-CN">
                <a:solidFill>
                  <a:srgbClr val="FF0000"/>
                </a:solidFill>
                <a:latin typeface="微软雅黑" panose="020B0503020204020204" charset="-122"/>
              </a:rPr>
              <a:t>=?” </a:t>
            </a:r>
            <a:r>
              <a:rPr lang="zh-CN" altLang="en-US" sz="1800">
                <a:solidFill>
                  <a:srgbClr val="FF0000"/>
                </a:solidFill>
                <a:latin typeface="微软雅黑" panose="020B0503020204020204" charset="-122"/>
              </a:rPr>
              <a:t>划分前</a:t>
            </a:r>
            <a:r>
              <a:rPr lang="en-US" altLang="zh-CN" sz="1800">
                <a:solidFill>
                  <a:srgbClr val="FF0000"/>
                </a:solidFill>
                <a:latin typeface="微软雅黑" panose="020B0503020204020204" charset="-122"/>
              </a:rPr>
              <a:t>: 42.9%</a:t>
            </a:r>
            <a:endParaRPr lang="en-US" altLang="zh-CN" sz="1800">
              <a:solidFill>
                <a:srgbClr val="FF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2035"/>
              </a:lnSpc>
              <a:buClrTx/>
              <a:buSzTx/>
              <a:buNone/>
              <a:tabLst>
                <a:tab pos="1193800" algn="l"/>
                <a:tab pos="1866900" algn="l"/>
              </a:tabLst>
              <a:defRPr/>
            </a:pPr>
            <a:r>
              <a:rPr lang="en-US" altLang="zh-CN" sz="1800">
                <a:solidFill>
                  <a:srgbClr val="FF0000"/>
                </a:solidFill>
                <a:latin typeface="微软雅黑" panose="020B0503020204020204" charset="-122"/>
              </a:rPr>
              <a:t>	</a:t>
            </a:r>
            <a:r>
              <a:rPr lang="zh-CN" altLang="en-US">
                <a:solidFill>
                  <a:srgbClr val="FF0000"/>
                </a:solidFill>
                <a:latin typeface="微软雅黑" panose="020B0503020204020204" charset="-122"/>
              </a:rPr>
              <a:t>划分后</a:t>
            </a:r>
            <a:r>
              <a:rPr lang="en-US" altLang="zh-CN">
                <a:solidFill>
                  <a:srgbClr val="FF0000"/>
                </a:solidFill>
                <a:latin typeface="微软雅黑" panose="020B0503020204020204" charset="-122"/>
              </a:rPr>
              <a:t>: 71.4%</a:t>
            </a:r>
            <a:endParaRPr lang="zh-CN" altLang="en-US">
              <a:solidFill>
                <a:srgbClr val="FF0000"/>
              </a:solidFill>
              <a:latin typeface="微软雅黑" panose="020B0503020204020204" charset="-122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6537706" y="3566134"/>
            <a:ext cx="1731243" cy="23083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zh-CN" altLang="en-US">
                <a:solidFill>
                  <a:srgbClr val="FF0000"/>
                </a:solidFill>
                <a:latin typeface="微软雅黑" panose="020B0503020204020204" charset="-122"/>
              </a:rPr>
              <a:t>预剪枝决策</a:t>
            </a:r>
            <a:r>
              <a:rPr lang="en-US" altLang="zh-CN">
                <a:solidFill>
                  <a:srgbClr val="FF0000"/>
                </a:solidFill>
                <a:latin typeface="微软雅黑" panose="020B0503020204020204" charset="-122"/>
              </a:rPr>
              <a:t>: </a:t>
            </a:r>
            <a:r>
              <a:rPr lang="zh-CN" altLang="en-US">
                <a:solidFill>
                  <a:srgbClr val="FF0000"/>
                </a:solidFill>
                <a:latin typeface="微软雅黑" panose="020B0503020204020204" charset="-122"/>
              </a:rPr>
              <a:t>划分</a:t>
            </a:r>
            <a:endParaRPr lang="zh-CN" altLang="en-US">
              <a:solidFill>
                <a:srgbClr val="FF0000"/>
              </a:solidFill>
              <a:latin typeface="微软雅黑" panose="020B0503020204020204" charset="-122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321729" y="5072933"/>
            <a:ext cx="3064942" cy="1141338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1800"/>
              </a:lnSpc>
              <a:buClrTx/>
              <a:buSzTx/>
              <a:buNone/>
              <a:tabLst>
                <a:tab pos="787400" algn="l"/>
                <a:tab pos="1231900" algn="l"/>
                <a:tab pos="1892300" algn="l"/>
              </a:tabLst>
              <a:defRPr/>
            </a:pPr>
            <a:r>
              <a:rPr lang="zh-CN" altLang="en-US"/>
              <a:t>			</a:t>
            </a:r>
            <a:r>
              <a:rPr lang="zh-CN" altLang="en-US">
                <a:solidFill>
                  <a:srgbClr val="FF0000"/>
                </a:solidFill>
                <a:latin typeface="微软雅黑" panose="020B0503020204020204" charset="-122"/>
              </a:rPr>
              <a:t>验证集精度</a:t>
            </a:r>
            <a:endParaRPr lang="zh-CN" altLang="en-US">
              <a:solidFill>
                <a:srgbClr val="FF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2640"/>
              </a:lnSpc>
              <a:buClrTx/>
              <a:buSzTx/>
              <a:buNone/>
              <a:tabLst>
                <a:tab pos="787400" algn="l"/>
                <a:tab pos="1231900" algn="l"/>
                <a:tab pos="1892300" algn="l"/>
              </a:tabLst>
              <a:defRPr/>
            </a:pPr>
            <a:r>
              <a:rPr lang="zh-CN" altLang="en-US">
                <a:solidFill>
                  <a:srgbClr val="FF0000"/>
                </a:solidFill>
                <a:latin typeface="微软雅黑" panose="020B0503020204020204" charset="-122"/>
              </a:rPr>
              <a:t>“色泽</a:t>
            </a:r>
            <a:r>
              <a:rPr lang="en-US" altLang="zh-CN">
                <a:solidFill>
                  <a:srgbClr val="FF0000"/>
                </a:solidFill>
                <a:latin typeface="微软雅黑" panose="020B0503020204020204" charset="-122"/>
              </a:rPr>
              <a:t>=?” </a:t>
            </a:r>
            <a:r>
              <a:rPr lang="zh-CN" altLang="en-US">
                <a:solidFill>
                  <a:srgbClr val="FF0000"/>
                </a:solidFill>
                <a:latin typeface="微软雅黑" panose="020B0503020204020204" charset="-122"/>
              </a:rPr>
              <a:t>划分前</a:t>
            </a:r>
            <a:r>
              <a:rPr lang="en-US" altLang="zh-CN">
                <a:solidFill>
                  <a:srgbClr val="FF0000"/>
                </a:solidFill>
                <a:latin typeface="微软雅黑" panose="020B0503020204020204" charset="-122"/>
              </a:rPr>
              <a:t>: 71.4%</a:t>
            </a:r>
            <a:endParaRPr lang="en-US" altLang="zh-CN">
              <a:solidFill>
                <a:srgbClr val="FF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2160"/>
              </a:lnSpc>
              <a:buClrTx/>
              <a:buSzTx/>
              <a:buNone/>
              <a:tabLst>
                <a:tab pos="787400" algn="l"/>
                <a:tab pos="1231900" algn="l"/>
                <a:tab pos="1892300" algn="l"/>
              </a:tabLst>
              <a:defRPr/>
            </a:pPr>
            <a:r>
              <a:rPr lang="en-US" altLang="zh-CN">
                <a:solidFill>
                  <a:srgbClr val="FF0000"/>
                </a:solidFill>
                <a:latin typeface="微软雅黑" panose="020B0503020204020204" charset="-122"/>
              </a:rPr>
              <a:t>		</a:t>
            </a:r>
            <a:r>
              <a:rPr lang="zh-CN" altLang="en-US">
                <a:solidFill>
                  <a:srgbClr val="FF0000"/>
                </a:solidFill>
                <a:latin typeface="微软雅黑" panose="020B0503020204020204" charset="-122"/>
              </a:rPr>
              <a:t>划分后</a:t>
            </a:r>
            <a:r>
              <a:rPr lang="en-US" altLang="zh-CN">
                <a:solidFill>
                  <a:srgbClr val="FF0000"/>
                </a:solidFill>
                <a:latin typeface="微软雅黑" panose="020B0503020204020204" charset="-122"/>
              </a:rPr>
              <a:t>: 57.1%</a:t>
            </a:r>
            <a:endParaRPr lang="en-US" altLang="zh-CN">
              <a:solidFill>
                <a:srgbClr val="FF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2345"/>
              </a:lnSpc>
              <a:buClrTx/>
              <a:buSzTx/>
              <a:buNone/>
              <a:tabLst>
                <a:tab pos="787400" algn="l"/>
                <a:tab pos="1231900" algn="l"/>
                <a:tab pos="1892300" algn="l"/>
              </a:tabLst>
              <a:defRPr/>
            </a:pPr>
            <a:r>
              <a:rPr lang="en-US" altLang="zh-CN">
                <a:solidFill>
                  <a:srgbClr val="FF0000"/>
                </a:solidFill>
                <a:latin typeface="微软雅黑" panose="020B0503020204020204" charset="-122"/>
              </a:rPr>
              <a:t>	</a:t>
            </a:r>
            <a:r>
              <a:rPr lang="zh-CN" altLang="en-US">
                <a:solidFill>
                  <a:srgbClr val="FF0000"/>
                </a:solidFill>
                <a:latin typeface="微软雅黑" panose="020B0503020204020204" charset="-122"/>
              </a:rPr>
              <a:t>预剪枝决策</a:t>
            </a:r>
            <a:r>
              <a:rPr lang="en-US" altLang="zh-CN">
                <a:solidFill>
                  <a:srgbClr val="FF0000"/>
                </a:solidFill>
                <a:latin typeface="微软雅黑" panose="020B0503020204020204" charset="-122"/>
              </a:rPr>
              <a:t>: </a:t>
            </a:r>
            <a:r>
              <a:rPr lang="zh-CN" altLang="en-US">
                <a:solidFill>
                  <a:srgbClr val="FF0000"/>
                </a:solidFill>
                <a:latin typeface="微软雅黑" panose="020B0503020204020204" charset="-122"/>
              </a:rPr>
              <a:t>禁止划分</a:t>
            </a:r>
            <a:endParaRPr lang="zh-CN" altLang="en-US">
              <a:solidFill>
                <a:srgbClr val="FF0000"/>
              </a:solidFill>
              <a:latin typeface="微软雅黑" panose="020B0503020204020204" charset="-122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4605782" y="4929733"/>
            <a:ext cx="3039294" cy="1141338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1800"/>
              </a:lnSpc>
              <a:buClrTx/>
              <a:buSzTx/>
              <a:buNone/>
              <a:tabLst>
                <a:tab pos="762000" algn="l"/>
                <a:tab pos="1206500" algn="l"/>
                <a:tab pos="1866900" algn="l"/>
              </a:tabLst>
              <a:defRPr/>
            </a:pPr>
            <a:r>
              <a:rPr lang="zh-CN" altLang="en-US"/>
              <a:t>			</a:t>
            </a:r>
            <a:r>
              <a:rPr lang="zh-CN" altLang="en-US">
                <a:solidFill>
                  <a:srgbClr val="FF0000"/>
                </a:solidFill>
                <a:latin typeface="微软雅黑" panose="020B0503020204020204" charset="-122"/>
              </a:rPr>
              <a:t>验证集精度</a:t>
            </a:r>
            <a:endParaRPr lang="zh-CN" altLang="en-US">
              <a:solidFill>
                <a:srgbClr val="FF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2640"/>
              </a:lnSpc>
              <a:buClrTx/>
              <a:buSzTx/>
              <a:buNone/>
              <a:tabLst>
                <a:tab pos="762000" algn="l"/>
                <a:tab pos="1206500" algn="l"/>
                <a:tab pos="1866900" algn="l"/>
              </a:tabLst>
              <a:defRPr/>
            </a:pPr>
            <a:r>
              <a:rPr lang="zh-CN" altLang="en-US">
                <a:solidFill>
                  <a:srgbClr val="FF0000"/>
                </a:solidFill>
                <a:latin typeface="微软雅黑" panose="020B0503020204020204" charset="-122"/>
              </a:rPr>
              <a:t>“根蒂</a:t>
            </a:r>
            <a:r>
              <a:rPr lang="en-US" altLang="zh-CN">
                <a:solidFill>
                  <a:srgbClr val="FF0000"/>
                </a:solidFill>
                <a:latin typeface="微软雅黑" panose="020B0503020204020204" charset="-122"/>
              </a:rPr>
              <a:t>=?” </a:t>
            </a:r>
            <a:r>
              <a:rPr lang="zh-CN" altLang="en-US">
                <a:solidFill>
                  <a:srgbClr val="FF0000"/>
                </a:solidFill>
                <a:latin typeface="微软雅黑" panose="020B0503020204020204" charset="-122"/>
              </a:rPr>
              <a:t>划分前</a:t>
            </a:r>
            <a:r>
              <a:rPr lang="en-US" altLang="zh-CN">
                <a:solidFill>
                  <a:srgbClr val="FF0000"/>
                </a:solidFill>
                <a:latin typeface="微软雅黑" panose="020B0503020204020204" charset="-122"/>
              </a:rPr>
              <a:t>: 71.4%</a:t>
            </a:r>
            <a:endParaRPr lang="en-US" altLang="zh-CN">
              <a:solidFill>
                <a:srgbClr val="FF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2160"/>
              </a:lnSpc>
              <a:buClrTx/>
              <a:buSzTx/>
              <a:buNone/>
              <a:tabLst>
                <a:tab pos="762000" algn="l"/>
                <a:tab pos="1206500" algn="l"/>
                <a:tab pos="1866900" algn="l"/>
              </a:tabLst>
              <a:defRPr/>
            </a:pPr>
            <a:r>
              <a:rPr lang="en-US" altLang="zh-CN">
                <a:solidFill>
                  <a:srgbClr val="FF0000"/>
                </a:solidFill>
                <a:latin typeface="微软雅黑" panose="020B0503020204020204" charset="-122"/>
              </a:rPr>
              <a:t>		</a:t>
            </a:r>
            <a:r>
              <a:rPr lang="zh-CN" altLang="en-US">
                <a:solidFill>
                  <a:srgbClr val="FF0000"/>
                </a:solidFill>
                <a:latin typeface="微软雅黑" panose="020B0503020204020204" charset="-122"/>
              </a:rPr>
              <a:t>划分后</a:t>
            </a:r>
            <a:r>
              <a:rPr lang="en-US" altLang="zh-CN">
                <a:solidFill>
                  <a:srgbClr val="FF0000"/>
                </a:solidFill>
                <a:latin typeface="微软雅黑" panose="020B0503020204020204" charset="-122"/>
              </a:rPr>
              <a:t>: 71.4%</a:t>
            </a:r>
            <a:endParaRPr lang="en-US" altLang="zh-CN">
              <a:solidFill>
                <a:srgbClr val="FF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2345"/>
              </a:lnSpc>
              <a:buClrTx/>
              <a:buSzTx/>
              <a:buNone/>
              <a:tabLst>
                <a:tab pos="762000" algn="l"/>
                <a:tab pos="1206500" algn="l"/>
                <a:tab pos="1866900" algn="l"/>
              </a:tabLst>
              <a:defRPr/>
            </a:pPr>
            <a:r>
              <a:rPr lang="en-US" altLang="zh-CN">
                <a:solidFill>
                  <a:srgbClr val="FF0000"/>
                </a:solidFill>
                <a:latin typeface="微软雅黑" panose="020B0503020204020204" charset="-122"/>
              </a:rPr>
              <a:t>	</a:t>
            </a:r>
            <a:r>
              <a:rPr lang="zh-CN" altLang="en-US">
                <a:solidFill>
                  <a:srgbClr val="FF0000"/>
                </a:solidFill>
                <a:latin typeface="微软雅黑" panose="020B0503020204020204" charset="-122"/>
              </a:rPr>
              <a:t>预剪枝决策</a:t>
            </a:r>
            <a:r>
              <a:rPr lang="en-US" altLang="zh-CN">
                <a:solidFill>
                  <a:srgbClr val="FF0000"/>
                </a:solidFill>
                <a:latin typeface="微软雅黑" panose="020B0503020204020204" charset="-122"/>
              </a:rPr>
              <a:t>: </a:t>
            </a:r>
            <a:r>
              <a:rPr lang="zh-CN" altLang="en-US">
                <a:solidFill>
                  <a:srgbClr val="FF0000"/>
                </a:solidFill>
                <a:latin typeface="微软雅黑" panose="020B0503020204020204" charset="-122"/>
              </a:rPr>
              <a:t>禁止划分</a:t>
            </a:r>
            <a:endParaRPr lang="zh-CN" altLang="en-US">
              <a:solidFill>
                <a:srgbClr val="FF0000"/>
              </a:solidFill>
              <a:latin typeface="微软雅黑" panose="020B0503020204020204" charset="-122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5508104" y="980728"/>
            <a:ext cx="923330" cy="50013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30"/>
              </a:lnSpc>
            </a:pPr>
            <a:r>
              <a:rPr lang="zh-CN" altLang="en-US">
                <a:solidFill>
                  <a:srgbClr val="000000"/>
                </a:solidFill>
                <a:latin typeface="微软雅黑" panose="020B0503020204020204" charset="-122"/>
              </a:rPr>
              <a:t>对结点</a:t>
            </a:r>
            <a:endParaRPr lang="zh-CN" altLang="en-US">
              <a:solidFill>
                <a:srgbClr val="000000"/>
              </a:solidFill>
              <a:latin typeface="微软雅黑" panose="020B0503020204020204" charset="-122"/>
            </a:endParaRPr>
          </a:p>
          <a:p>
            <a:pPr>
              <a:lnSpc>
                <a:spcPts val="2160"/>
              </a:lnSpc>
            </a:pPr>
            <a:r>
              <a:rPr lang="zh-CN" altLang="en-US">
                <a:solidFill>
                  <a:srgbClr val="000000"/>
                </a:solidFill>
                <a:latin typeface="微软雅黑" panose="020B0503020204020204" charset="-122"/>
              </a:rPr>
              <a:t>断，结点</a:t>
            </a:r>
            <a:endParaRPr lang="zh-CN" altLang="en-US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6444208" y="980728"/>
            <a:ext cx="2353208" cy="48154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1730"/>
              </a:lnSpc>
              <a:buClrTx/>
              <a:buSzTx/>
              <a:buNone/>
              <a:tabLst>
                <a:tab pos="304800" algn="l"/>
              </a:tabLst>
              <a:defRPr/>
            </a:pPr>
            <a:r>
              <a:rPr lang="zh-CN" altLang="en-US">
                <a:solidFill>
                  <a:srgbClr val="000000"/>
                </a:solidFill>
                <a:latin typeface="微软雅黑" panose="020B0503020204020204" charset="-122"/>
              </a:rPr>
              <a:t>，  ，  分别进行剪枝判</a:t>
            </a:r>
            <a:endParaRPr lang="zh-CN" altLang="en-US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2160"/>
              </a:lnSpc>
              <a:buClrTx/>
              <a:buSzTx/>
              <a:buNone/>
              <a:tabLst>
                <a:tab pos="304800" algn="l"/>
              </a:tabLst>
              <a:defRPr/>
            </a:pPr>
            <a:r>
              <a:rPr lang="zh-CN" altLang="en-US">
                <a:solidFill>
                  <a:srgbClr val="000000"/>
                </a:solidFill>
                <a:latin typeface="微软雅黑" panose="020B0503020204020204" charset="-122"/>
              </a:rPr>
              <a:t>	，  都禁止划分，结</a:t>
            </a:r>
            <a:endParaRPr lang="zh-CN" altLang="en-US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436096" y="1566615"/>
            <a:ext cx="3345468" cy="782265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30"/>
              </a:lnSpc>
            </a:pPr>
            <a:r>
              <a:rPr lang="zh-CN" altLang="en-US">
                <a:solidFill>
                  <a:srgbClr val="000000"/>
                </a:solidFill>
                <a:latin typeface="微软雅黑" panose="020B0503020204020204" charset="-122"/>
              </a:rPr>
              <a:t>点     本身为叶子结点。最终得到</a:t>
            </a:r>
            <a:endParaRPr lang="zh-CN" altLang="en-US">
              <a:solidFill>
                <a:srgbClr val="000000"/>
              </a:solidFill>
              <a:latin typeface="微软雅黑" panose="020B0503020204020204" charset="-122"/>
            </a:endParaRPr>
          </a:p>
          <a:p>
            <a:pPr>
              <a:lnSpc>
                <a:spcPts val="2220"/>
              </a:lnSpc>
            </a:pPr>
            <a:r>
              <a:rPr lang="zh-CN" altLang="en-US">
                <a:solidFill>
                  <a:srgbClr val="000000"/>
                </a:solidFill>
                <a:latin typeface="微软雅黑" panose="020B0503020204020204" charset="-122"/>
              </a:rPr>
              <a:t>仅有一层划分的决策树，称为</a:t>
            </a:r>
            <a:endParaRPr lang="zh-CN" altLang="en-US">
              <a:solidFill>
                <a:srgbClr val="000000"/>
              </a:solidFill>
              <a:latin typeface="微软雅黑" panose="020B0503020204020204" charset="-122"/>
            </a:endParaRPr>
          </a:p>
          <a:p>
            <a:pPr>
              <a:lnSpc>
                <a:spcPts val="2215"/>
              </a:lnSpc>
            </a:pPr>
            <a:r>
              <a:rPr lang="zh-CN" altLang="en-US" sz="1800">
                <a:solidFill>
                  <a:srgbClr val="000000"/>
                </a:solidFill>
                <a:latin typeface="微软雅黑" panose="020B0503020204020204" charset="-122"/>
              </a:rPr>
              <a:t>“</a:t>
            </a:r>
            <a:r>
              <a:rPr lang="zh-CN" altLang="en-US" sz="1800">
                <a:solidFill>
                  <a:srgbClr val="0000FF"/>
                </a:solidFill>
                <a:latin typeface="微软雅黑" panose="020B0503020204020204" charset="-122"/>
              </a:rPr>
              <a:t>决策树桩</a:t>
            </a:r>
            <a:r>
              <a:rPr lang="zh-CN" altLang="en-US" sz="1800">
                <a:solidFill>
                  <a:srgbClr val="000000"/>
                </a:solidFill>
                <a:latin typeface="微软雅黑" panose="020B0503020204020204" charset="-122"/>
              </a:rPr>
              <a:t>”</a:t>
            </a:r>
            <a:r>
              <a:rPr lang="en-US" altLang="zh-CN" sz="1600">
                <a:solidFill>
                  <a:srgbClr val="000000"/>
                </a:solidFill>
                <a:latin typeface="Times New Roman" panose="02020603050405020304"/>
              </a:rPr>
              <a:t>(decision stump)</a:t>
            </a:r>
            <a:endParaRPr lang="zh-CN" altLang="en-US" sz="1600">
              <a:solidFill>
                <a:srgbClr val="000000"/>
              </a:solidFill>
              <a:latin typeface="Times New Roman" panose="02020603050405020304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218541" y="306577"/>
            <a:ext cx="1695977" cy="37189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910"/>
              </a:lnSpc>
            </a:pPr>
            <a:r>
              <a:rPr lang="zh-CN" altLang="en-US" sz="2795">
                <a:solidFill>
                  <a:srgbClr val="000000"/>
                </a:solidFill>
                <a:latin typeface="微软雅黑" panose="020B0503020204020204" charset="-122"/>
              </a:rPr>
              <a:t>预剪枝 </a:t>
            </a:r>
            <a:r>
              <a:rPr lang="en-US" altLang="zh-CN" sz="2400">
                <a:solidFill>
                  <a:srgbClr val="000000"/>
                </a:solidFill>
                <a:latin typeface="Times New Roman" panose="02020603050405020304"/>
              </a:rPr>
              <a:t>(</a:t>
            </a:r>
            <a:r>
              <a:rPr lang="zh-CN" altLang="en-US" sz="2400">
                <a:solidFill>
                  <a:srgbClr val="000000"/>
                </a:solidFill>
                <a:latin typeface="微软雅黑" panose="020B0503020204020204" charset="-122"/>
              </a:rPr>
              <a:t>续</a:t>
            </a:r>
            <a:r>
              <a:rPr lang="en-US" altLang="zh-CN" sz="2400">
                <a:solidFill>
                  <a:srgbClr val="000000"/>
                </a:solidFill>
                <a:latin typeface="Times New Roman" panose="02020603050405020304"/>
              </a:rPr>
              <a:t>)</a:t>
            </a:r>
            <a:endParaRPr lang="zh-CN" altLang="en-US" sz="2400">
              <a:solidFill>
                <a:srgbClr val="000000"/>
              </a:solidFill>
              <a:latin typeface="Times New Roman" panose="02020603050405020304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0963"/>
            <a:ext cx="9170988" cy="6694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5908" y="1478658"/>
            <a:ext cx="622300" cy="646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4664" y="1438408"/>
            <a:ext cx="622300" cy="646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6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8541" y="321726"/>
            <a:ext cx="1077218" cy="34624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685"/>
              </a:lnSpc>
              <a:tabLst>
                <a:tab pos="127000" algn="l"/>
              </a:tabLst>
              <a:defRPr/>
            </a:pPr>
            <a:r>
              <a:rPr lang="zh-CN" altLang="en-US" sz="2795">
                <a:solidFill>
                  <a:srgbClr val="000000"/>
                </a:solidFill>
                <a:latin typeface="微软雅黑" panose="020B0503020204020204" charset="-122"/>
              </a:rPr>
              <a:t>预剪枝</a:t>
            </a:r>
            <a:endParaRPr lang="zh-CN" altLang="en-US" sz="2795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491880" y="1196752"/>
            <a:ext cx="1800200" cy="8640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箭头连接符 7"/>
          <p:cNvCxnSpPr>
            <a:stCxn id="3" idx="2"/>
          </p:cNvCxnSpPr>
          <p:nvPr/>
        </p:nvCxnSpPr>
        <p:spPr>
          <a:xfrm flipH="1">
            <a:off x="2051720" y="2060848"/>
            <a:ext cx="2340260" cy="151216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>
            <a:stCxn id="3" idx="2"/>
          </p:cNvCxnSpPr>
          <p:nvPr/>
        </p:nvCxnSpPr>
        <p:spPr>
          <a:xfrm>
            <a:off x="4391980" y="2060848"/>
            <a:ext cx="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>
            <a:stCxn id="3" idx="2"/>
          </p:cNvCxnSpPr>
          <p:nvPr/>
        </p:nvCxnSpPr>
        <p:spPr>
          <a:xfrm>
            <a:off x="4391980" y="2060848"/>
            <a:ext cx="2340260" cy="165618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>
            <a:stCxn id="3" idx="2"/>
          </p:cNvCxnSpPr>
          <p:nvPr/>
        </p:nvCxnSpPr>
        <p:spPr>
          <a:xfrm>
            <a:off x="4391980" y="2060848"/>
            <a:ext cx="0" cy="244827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617531" y="1229851"/>
            <a:ext cx="1980946" cy="830997"/>
          </a:xfrm>
          <a:prstGeom prst="rect">
            <a:avLst/>
          </a:prstGeom>
          <a:noFill/>
          <a:ln w="25400"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4800"/>
              <a:t>脐部</a:t>
            </a:r>
            <a:r>
              <a:rPr lang="zh-CN" altLang="en-US"/>
              <a:t>　</a:t>
            </a:r>
            <a:endParaRPr lang="zh-CN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1547664" y="3573016"/>
            <a:ext cx="1119211" cy="64633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3600"/>
              <a:t>好瓜</a:t>
            </a:r>
            <a:endParaRPr lang="zh-CN" altLang="en-US" sz="3600"/>
          </a:p>
        </p:txBody>
      </p:sp>
      <p:sp>
        <p:nvSpPr>
          <p:cNvPr id="19" name="TextBox 18"/>
          <p:cNvSpPr txBox="1"/>
          <p:nvPr/>
        </p:nvSpPr>
        <p:spPr>
          <a:xfrm>
            <a:off x="3832374" y="4509120"/>
            <a:ext cx="1119211" cy="64633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3600"/>
              <a:t>好瓜</a:t>
            </a:r>
            <a:endParaRPr lang="zh-CN" altLang="en-US" sz="3600"/>
          </a:p>
        </p:txBody>
      </p:sp>
      <p:sp>
        <p:nvSpPr>
          <p:cNvPr id="20" name="TextBox 19"/>
          <p:cNvSpPr txBox="1"/>
          <p:nvPr/>
        </p:nvSpPr>
        <p:spPr>
          <a:xfrm>
            <a:off x="6172634" y="3717032"/>
            <a:ext cx="1119211" cy="64633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3600"/>
              <a:t>坏瓜</a:t>
            </a:r>
            <a:endParaRPr lang="zh-CN" altLang="en-US" sz="3600"/>
          </a:p>
        </p:txBody>
      </p:sp>
      <p:sp>
        <p:nvSpPr>
          <p:cNvPr id="18" name="TextBox 17"/>
          <p:cNvSpPr txBox="1"/>
          <p:nvPr/>
        </p:nvSpPr>
        <p:spPr>
          <a:xfrm>
            <a:off x="2863280" y="2674140"/>
            <a:ext cx="612794" cy="646331"/>
          </a:xfrm>
          <a:prstGeom prst="rect">
            <a:avLst/>
          </a:prstGeom>
          <a:noFill/>
          <a:ln w="25400"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/>
              <a:t>凹陷</a:t>
            </a:r>
            <a:endParaRPr lang="zh-CN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4085582" y="2826540"/>
            <a:ext cx="612794" cy="646331"/>
          </a:xfrm>
          <a:prstGeom prst="rect">
            <a:avLst/>
          </a:prstGeom>
          <a:noFill/>
          <a:ln w="25400"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/>
              <a:t>稍凹</a:t>
            </a:r>
            <a:endParaRPr lang="zh-CN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5292080" y="2503374"/>
            <a:ext cx="612794" cy="646331"/>
          </a:xfrm>
          <a:prstGeom prst="rect">
            <a:avLst/>
          </a:prstGeom>
          <a:noFill/>
          <a:ln w="25400"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/>
              <a:t>平坦</a:t>
            </a:r>
            <a:endParaRPr lang="zh-CN" altLang="en-US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0963"/>
            <a:ext cx="9170988" cy="6694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矩形 1"/>
          <p:cNvSpPr/>
          <p:nvPr/>
        </p:nvSpPr>
        <p:spPr>
          <a:xfrm>
            <a:off x="179512" y="188640"/>
            <a:ext cx="1261884" cy="4385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ts val="2685"/>
              </a:lnSpc>
              <a:tabLst>
                <a:tab pos="127000" algn="l"/>
              </a:tabLst>
              <a:defRPr/>
            </a:pPr>
            <a:r>
              <a:rPr lang="zh-CN" altLang="en-US" sz="2795">
                <a:solidFill>
                  <a:srgbClr val="FF0000"/>
                </a:solidFill>
                <a:latin typeface="微软雅黑" panose="020B0503020204020204" charset="-122"/>
              </a:rPr>
              <a:t>后剪枝</a:t>
            </a:r>
            <a:endParaRPr lang="zh-CN" altLang="en-US" sz="2795">
              <a:solidFill>
                <a:srgbClr val="FF0000"/>
              </a:solidFill>
              <a:latin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ws_CF1A.tmp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" name="图片 2" descr="ws_CF2B.tmp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57400" y="1270000"/>
            <a:ext cx="266700" cy="279400"/>
          </a:xfrm>
          <a:prstGeom prst="rect">
            <a:avLst/>
          </a:prstGeom>
        </p:spPr>
      </p:pic>
      <p:pic>
        <p:nvPicPr>
          <p:cNvPr id="4" name="图片 3" descr="ws_CF3B.tmp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65200" y="2133600"/>
            <a:ext cx="6261100" cy="3987800"/>
          </a:xfrm>
          <a:prstGeom prst="rect">
            <a:avLst/>
          </a:prstGeom>
        </p:spPr>
      </p:pic>
      <p:pic>
        <p:nvPicPr>
          <p:cNvPr id="5" name="图片 4" descr="ws_CF3C.tmp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3777360" y="4892370"/>
            <a:ext cx="706925" cy="34624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655"/>
              </a:lnSpc>
            </a:pPr>
            <a:r>
              <a:rPr lang="zh-CN" altLang="en-US" sz="2195">
                <a:solidFill>
                  <a:srgbClr val="0000FF"/>
                </a:solidFill>
                <a:latin typeface="微软雅黑" panose="020B0503020204020204" charset="-122"/>
              </a:rPr>
              <a:t>纹理</a:t>
            </a:r>
            <a:r>
              <a:rPr lang="en-US" altLang="zh-CN" sz="2400" b="1">
                <a:solidFill>
                  <a:srgbClr val="0000FF"/>
                </a:solidFill>
                <a:latin typeface="微软雅黑" panose="020B0503020204020204" charset="-122"/>
              </a:rPr>
              <a:t>?</a:t>
            </a:r>
            <a:endParaRPr lang="zh-CN" altLang="en-US" sz="2400" b="1">
              <a:solidFill>
                <a:srgbClr val="0000FF"/>
              </a:solidFill>
              <a:latin typeface="微软雅黑" panose="020B0503020204020204" charset="-122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18541" y="306577"/>
            <a:ext cx="1695977" cy="37189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910"/>
              </a:lnSpc>
            </a:pPr>
            <a:r>
              <a:rPr lang="zh-CN" altLang="en-US" sz="2795">
                <a:solidFill>
                  <a:srgbClr val="000000"/>
                </a:solidFill>
                <a:latin typeface="微软雅黑" panose="020B0503020204020204" charset="-122"/>
              </a:rPr>
              <a:t>后剪枝 </a:t>
            </a:r>
            <a:r>
              <a:rPr lang="en-US" altLang="zh-CN" sz="2400">
                <a:solidFill>
                  <a:srgbClr val="000000"/>
                </a:solidFill>
                <a:latin typeface="Times New Roman" panose="02020603050405020304"/>
              </a:rPr>
              <a:t>(</a:t>
            </a:r>
            <a:r>
              <a:rPr lang="zh-CN" altLang="en-US" sz="2400">
                <a:solidFill>
                  <a:srgbClr val="000000"/>
                </a:solidFill>
                <a:latin typeface="微软雅黑" panose="020B0503020204020204" charset="-122"/>
              </a:rPr>
              <a:t>续</a:t>
            </a:r>
            <a:r>
              <a:rPr lang="en-US" altLang="zh-CN" sz="2400">
                <a:solidFill>
                  <a:srgbClr val="000000"/>
                </a:solidFill>
                <a:latin typeface="Times New Roman" panose="02020603050405020304"/>
              </a:rPr>
              <a:t>)</a:t>
            </a:r>
            <a:endParaRPr lang="zh-CN" altLang="en-US" sz="2400">
              <a:solidFill>
                <a:srgbClr val="000000"/>
              </a:solidFill>
              <a:latin typeface="Times New Roman" panose="02020603050405020304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039110" y="5847069"/>
            <a:ext cx="359073" cy="169085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50"/>
              </a:lnSpc>
            </a:pPr>
            <a:r>
              <a:rPr lang="zh-CN" altLang="en-US" sz="1405">
                <a:solidFill>
                  <a:srgbClr val="000000"/>
                </a:solidFill>
                <a:latin typeface="微软雅黑" panose="020B0503020204020204" charset="-122"/>
              </a:rPr>
              <a:t>好瓜</a:t>
            </a:r>
            <a:endParaRPr lang="zh-CN" altLang="en-US" sz="1405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957192" y="5847069"/>
            <a:ext cx="359073" cy="169085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50"/>
              </a:lnSpc>
            </a:pPr>
            <a:r>
              <a:rPr lang="zh-CN" altLang="en-US" sz="1405">
                <a:solidFill>
                  <a:srgbClr val="000000"/>
                </a:solidFill>
                <a:latin typeface="微软雅黑" panose="020B0503020204020204" charset="-122"/>
              </a:rPr>
              <a:t>坏瓜</a:t>
            </a:r>
            <a:endParaRPr lang="zh-CN" altLang="en-US" sz="1405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875276" y="5847069"/>
            <a:ext cx="359073" cy="169085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50"/>
              </a:lnSpc>
            </a:pPr>
            <a:r>
              <a:rPr lang="zh-CN" altLang="en-US" sz="1405">
                <a:solidFill>
                  <a:srgbClr val="000000"/>
                </a:solidFill>
                <a:latin typeface="微软雅黑" panose="020B0503020204020204" charset="-122"/>
              </a:rPr>
              <a:t>好瓜</a:t>
            </a:r>
            <a:endParaRPr lang="zh-CN" altLang="en-US" sz="1405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189221" y="4549622"/>
            <a:ext cx="1154162" cy="110286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1800"/>
              </a:lnSpc>
              <a:buClrTx/>
              <a:buSzTx/>
              <a:buNone/>
              <a:tabLst>
                <a:tab pos="685800" algn="l"/>
              </a:tabLst>
              <a:defRPr/>
            </a:pPr>
            <a:r>
              <a:rPr lang="zh-CN" altLang="en-US">
                <a:solidFill>
                  <a:srgbClr val="000000"/>
                </a:solidFill>
                <a:latin typeface="微软雅黑" panose="020B0503020204020204" charset="-122"/>
              </a:rPr>
              <a:t>乌黑   浅白</a:t>
            </a:r>
            <a:endParaRPr lang="zh-CN" altLang="en-US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685800" algn="l"/>
              </a:tabLst>
              <a:defRPr/>
            </a:pPr>
            <a:endParaRPr lang="zh-CN" altLang="en-US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925"/>
              </a:lnSpc>
              <a:buClrTx/>
              <a:buSzTx/>
              <a:buNone/>
              <a:tabLst>
                <a:tab pos="685800" algn="l"/>
              </a:tabLst>
              <a:defRPr/>
            </a:pPr>
            <a:r>
              <a:rPr lang="zh-CN" altLang="en-US">
                <a:solidFill>
                  <a:srgbClr val="000000"/>
                </a:solidFill>
                <a:latin typeface="微软雅黑" panose="020B0503020204020204" charset="-122"/>
              </a:rPr>
              <a:t>	</a:t>
            </a:r>
            <a:r>
              <a:rPr lang="zh-CN" altLang="en-US" sz="1405">
                <a:solidFill>
                  <a:srgbClr val="000000"/>
                </a:solidFill>
                <a:latin typeface="微软雅黑" panose="020B0503020204020204" charset="-122"/>
              </a:rPr>
              <a:t>好瓜</a:t>
            </a:r>
            <a:endParaRPr lang="zh-CN" altLang="en-US" sz="1405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685800" algn="l"/>
              </a:tabLst>
              <a:defRPr/>
            </a:pPr>
            <a:endParaRPr lang="zh-CN" altLang="en-US" sz="1405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685800" algn="l"/>
              </a:tabLst>
              <a:defRPr/>
            </a:pPr>
            <a:endParaRPr lang="zh-CN" altLang="en-US" sz="1405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920"/>
              </a:lnSpc>
              <a:buClrTx/>
              <a:buSzTx/>
              <a:buNone/>
              <a:tabLst>
                <a:tab pos="685800" algn="l"/>
              </a:tabLst>
              <a:defRPr/>
            </a:pPr>
            <a:r>
              <a:rPr lang="zh-CN" altLang="en-US">
                <a:solidFill>
                  <a:srgbClr val="000000"/>
                </a:solidFill>
                <a:latin typeface="微软雅黑" panose="020B0503020204020204" charset="-122"/>
              </a:rPr>
              <a:t>清晰   模糊</a:t>
            </a:r>
            <a:endParaRPr lang="zh-CN" altLang="en-US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039110" y="4549622"/>
            <a:ext cx="564257" cy="110286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1800"/>
              </a:lnSpc>
              <a:buClrTx/>
              <a:buSzTx/>
              <a:buNone/>
              <a:tabLst>
                <a:tab pos="101600" algn="l"/>
              </a:tabLst>
              <a:defRPr/>
            </a:pPr>
            <a:r>
              <a:rPr lang="zh-CN" altLang="en-US"/>
              <a:t>	</a:t>
            </a:r>
            <a:r>
              <a:rPr lang="zh-CN" altLang="en-US">
                <a:solidFill>
                  <a:srgbClr val="000000"/>
                </a:solidFill>
                <a:latin typeface="微软雅黑" panose="020B0503020204020204" charset="-122"/>
              </a:rPr>
              <a:t>青绿</a:t>
            </a:r>
            <a:endParaRPr lang="zh-CN" altLang="en-US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01600" algn="l"/>
              </a:tabLst>
              <a:defRPr/>
            </a:pPr>
            <a:endParaRPr lang="zh-CN" altLang="en-US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925"/>
              </a:lnSpc>
              <a:buClrTx/>
              <a:buSzTx/>
              <a:buNone/>
              <a:tabLst>
                <a:tab pos="101600" algn="l"/>
              </a:tabLst>
              <a:defRPr/>
            </a:pPr>
            <a:r>
              <a:rPr lang="zh-CN" altLang="en-US" sz="1405">
                <a:solidFill>
                  <a:srgbClr val="000000"/>
                </a:solidFill>
                <a:latin typeface="微软雅黑" panose="020B0503020204020204" charset="-122"/>
              </a:rPr>
              <a:t>好瓜</a:t>
            </a:r>
            <a:endParaRPr lang="zh-CN" altLang="en-US" sz="1405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01600" algn="l"/>
              </a:tabLst>
              <a:defRPr/>
            </a:pPr>
            <a:endParaRPr lang="zh-CN" altLang="en-US" sz="1405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01600" algn="l"/>
              </a:tabLst>
              <a:defRPr/>
            </a:pPr>
            <a:endParaRPr lang="zh-CN" altLang="en-US" sz="1405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920"/>
              </a:lnSpc>
              <a:buClrTx/>
              <a:buSzTx/>
              <a:buNone/>
              <a:tabLst>
                <a:tab pos="101600" algn="l"/>
              </a:tabLst>
              <a:defRPr/>
            </a:pPr>
            <a:r>
              <a:rPr lang="zh-CN" altLang="en-US" sz="1405">
                <a:solidFill>
                  <a:srgbClr val="000000"/>
                </a:solidFill>
                <a:latin typeface="微软雅黑" panose="020B0503020204020204" charset="-122"/>
              </a:rPr>
              <a:t>	</a:t>
            </a:r>
            <a:r>
              <a:rPr lang="zh-CN" altLang="en-US">
                <a:solidFill>
                  <a:srgbClr val="000000"/>
                </a:solidFill>
                <a:latin typeface="微软雅黑" panose="020B0503020204020204" charset="-122"/>
              </a:rPr>
              <a:t>稍糊</a:t>
            </a:r>
            <a:endParaRPr lang="zh-CN" altLang="en-US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873116" y="3670655"/>
            <a:ext cx="1360950" cy="61555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1800"/>
              </a:lnSpc>
              <a:buClrTx/>
              <a:buSzTx/>
              <a:buNone/>
              <a:tabLst>
                <a:tab pos="228600" algn="l"/>
              </a:tabLst>
              <a:defRPr/>
            </a:pPr>
            <a:r>
              <a:rPr lang="zh-CN" altLang="en-US"/>
              <a:t>	</a:t>
            </a:r>
            <a:r>
              <a:rPr lang="zh-CN" altLang="en-US">
                <a:solidFill>
                  <a:srgbClr val="000000"/>
                </a:solidFill>
                <a:latin typeface="微软雅黑" panose="020B0503020204020204" charset="-122"/>
              </a:rPr>
              <a:t>蜷缩   硬挺</a:t>
            </a:r>
            <a:endParaRPr lang="zh-CN" altLang="en-US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28600" algn="l"/>
              </a:tabLst>
              <a:defRPr/>
            </a:pPr>
            <a:endParaRPr lang="zh-CN" altLang="en-US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965"/>
              </a:lnSpc>
              <a:buClrTx/>
              <a:buSzTx/>
              <a:buNone/>
              <a:tabLst>
                <a:tab pos="228600" algn="l"/>
              </a:tabLst>
              <a:defRPr/>
            </a:pPr>
            <a:r>
              <a:rPr lang="zh-CN" altLang="en-US" sz="1405">
                <a:solidFill>
                  <a:srgbClr val="000000"/>
                </a:solidFill>
                <a:latin typeface="微软雅黑" panose="020B0503020204020204" charset="-122"/>
              </a:rPr>
              <a:t>坏瓜          好瓜</a:t>
            </a:r>
            <a:endParaRPr lang="zh-CN" altLang="en-US" sz="1405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854196" y="3670655"/>
            <a:ext cx="666849" cy="654025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1800"/>
              </a:lnSpc>
              <a:buClrTx/>
              <a:buSzTx/>
              <a:buNone/>
              <a:tabLst>
                <a:tab pos="203200" algn="l"/>
              </a:tabLst>
              <a:defRPr/>
            </a:pPr>
            <a:r>
              <a:rPr lang="zh-CN" altLang="en-US"/>
              <a:t>	</a:t>
            </a:r>
            <a:r>
              <a:rPr lang="zh-CN" altLang="en-US">
                <a:solidFill>
                  <a:srgbClr val="000000"/>
                </a:solidFill>
                <a:latin typeface="微软雅黑" panose="020B0503020204020204" charset="-122"/>
              </a:rPr>
              <a:t>稍蜷</a:t>
            </a:r>
            <a:endParaRPr lang="zh-CN" altLang="en-US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03200" algn="l"/>
              </a:tabLst>
              <a:defRPr/>
            </a:pPr>
            <a:endParaRPr lang="zh-CN" altLang="en-US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2340"/>
              </a:lnSpc>
              <a:buClrTx/>
              <a:buSzTx/>
              <a:buNone/>
              <a:tabLst>
                <a:tab pos="203200" algn="l"/>
              </a:tabLst>
              <a:defRPr/>
            </a:pPr>
            <a:r>
              <a:rPr lang="zh-CN" altLang="en-US" sz="2195">
                <a:solidFill>
                  <a:srgbClr val="000000"/>
                </a:solidFill>
                <a:latin typeface="微软雅黑" panose="020B0503020204020204" charset="-122"/>
              </a:rPr>
              <a:t>色泽</a:t>
            </a:r>
            <a:endParaRPr lang="zh-CN" altLang="en-US" sz="2195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4778628" y="3181766"/>
            <a:ext cx="564257" cy="27084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10"/>
              </a:lnSpc>
            </a:pPr>
            <a:r>
              <a:rPr lang="zh-CN" altLang="en-US" sz="2195">
                <a:solidFill>
                  <a:srgbClr val="000000"/>
                </a:solidFill>
                <a:latin typeface="微软雅黑" panose="020B0503020204020204" charset="-122"/>
              </a:rPr>
              <a:t>根蒂</a:t>
            </a:r>
            <a:endParaRPr lang="zh-CN" altLang="en-US" sz="2195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2108326" y="3672171"/>
            <a:ext cx="1373774" cy="61555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1800"/>
              </a:lnSpc>
              <a:buClrTx/>
              <a:buSzTx/>
              <a:buNone/>
              <a:tabLst>
                <a:tab pos="241300" algn="l"/>
              </a:tabLst>
              <a:defRPr/>
            </a:pPr>
            <a:r>
              <a:rPr lang="zh-CN" altLang="en-US"/>
              <a:t>	</a:t>
            </a:r>
            <a:r>
              <a:rPr lang="zh-CN" altLang="en-US" sz="1800">
                <a:solidFill>
                  <a:srgbClr val="000000"/>
                </a:solidFill>
                <a:latin typeface="微软雅黑" panose="020B0503020204020204" charset="-122"/>
              </a:rPr>
              <a:t>乌黑   浅白</a:t>
            </a:r>
            <a:endParaRPr lang="zh-CN" altLang="en-US" sz="180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41300" algn="l"/>
              </a:tabLst>
              <a:defRPr/>
            </a:pPr>
            <a:endParaRPr lang="zh-CN" altLang="en-US" sz="180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2030"/>
              </a:lnSpc>
              <a:buClrTx/>
              <a:buSzTx/>
              <a:buNone/>
              <a:tabLst>
                <a:tab pos="241300" algn="l"/>
              </a:tabLst>
              <a:defRPr/>
            </a:pPr>
            <a:r>
              <a:rPr lang="zh-CN" altLang="en-US" sz="1405">
                <a:solidFill>
                  <a:srgbClr val="000000"/>
                </a:solidFill>
                <a:latin typeface="微软雅黑" panose="020B0503020204020204" charset="-122"/>
              </a:rPr>
              <a:t>好瓜          坏瓜</a:t>
            </a:r>
            <a:endParaRPr lang="zh-CN" altLang="en-US" sz="1405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207008" y="3672171"/>
            <a:ext cx="564257" cy="61555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1800"/>
              </a:lnSpc>
              <a:buClrTx/>
              <a:buSzTx/>
              <a:buNone/>
              <a:tabLst>
                <a:tab pos="101600" algn="l"/>
              </a:tabLst>
              <a:defRPr/>
            </a:pPr>
            <a:r>
              <a:rPr lang="zh-CN" altLang="en-US"/>
              <a:t>	</a:t>
            </a:r>
            <a:r>
              <a:rPr lang="zh-CN" altLang="en-US" sz="1800">
                <a:solidFill>
                  <a:srgbClr val="000000"/>
                </a:solidFill>
                <a:latin typeface="微软雅黑" panose="020B0503020204020204" charset="-122"/>
              </a:rPr>
              <a:t>青绿</a:t>
            </a:r>
            <a:endParaRPr lang="zh-CN" altLang="en-US" sz="180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01600" algn="l"/>
              </a:tabLst>
              <a:defRPr/>
            </a:pPr>
            <a:endParaRPr lang="zh-CN" altLang="en-US" sz="180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2030"/>
              </a:lnSpc>
              <a:buClrTx/>
              <a:buSzTx/>
              <a:buNone/>
              <a:tabLst>
                <a:tab pos="101600" algn="l"/>
              </a:tabLst>
              <a:defRPr/>
            </a:pPr>
            <a:r>
              <a:rPr lang="zh-CN" altLang="en-US" sz="1405">
                <a:solidFill>
                  <a:srgbClr val="000000"/>
                </a:solidFill>
                <a:latin typeface="微软雅黑" panose="020B0503020204020204" charset="-122"/>
              </a:rPr>
              <a:t>好瓜</a:t>
            </a:r>
            <a:endParaRPr lang="zh-CN" altLang="en-US" sz="1405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635750" y="3230082"/>
            <a:ext cx="359073" cy="169085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50"/>
              </a:lnSpc>
            </a:pPr>
            <a:r>
              <a:rPr lang="zh-CN" altLang="en-US" sz="1405">
                <a:solidFill>
                  <a:srgbClr val="000000"/>
                </a:solidFill>
                <a:latin typeface="微软雅黑" panose="020B0503020204020204" charset="-122"/>
              </a:rPr>
              <a:t>坏瓜</a:t>
            </a:r>
            <a:endParaRPr lang="zh-CN" altLang="en-US" sz="1405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3881882" y="2315884"/>
            <a:ext cx="564257" cy="27097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15"/>
              </a:lnSpc>
            </a:pPr>
            <a:r>
              <a:rPr lang="zh-CN" altLang="en-US" sz="2200">
                <a:solidFill>
                  <a:srgbClr val="000000"/>
                </a:solidFill>
                <a:latin typeface="微软雅黑" panose="020B0503020204020204" charset="-122"/>
              </a:rPr>
              <a:t>脐部</a:t>
            </a:r>
            <a:endParaRPr lang="zh-CN" altLang="en-US" sz="2200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2009901" y="2772130"/>
            <a:ext cx="961802" cy="67967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1800"/>
              </a:lnSpc>
              <a:buClrTx/>
              <a:buSzTx/>
              <a:buNone/>
              <a:tabLst>
                <a:tab pos="495300" algn="l"/>
              </a:tabLst>
              <a:defRPr/>
            </a:pPr>
            <a:r>
              <a:rPr lang="zh-CN" altLang="en-US"/>
              <a:t>	</a:t>
            </a:r>
            <a:r>
              <a:rPr lang="zh-CN" altLang="en-US">
                <a:solidFill>
                  <a:srgbClr val="000000"/>
                </a:solidFill>
                <a:latin typeface="微软雅黑" panose="020B0503020204020204" charset="-122"/>
              </a:rPr>
              <a:t>凹陷</a:t>
            </a:r>
            <a:endParaRPr lang="zh-CN" altLang="en-US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495300" algn="l"/>
              </a:tabLst>
              <a:defRPr/>
            </a:pPr>
            <a:endParaRPr lang="zh-CN" altLang="en-US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2535"/>
              </a:lnSpc>
              <a:buClrTx/>
              <a:buSzTx/>
              <a:buNone/>
              <a:tabLst>
                <a:tab pos="495300" algn="l"/>
              </a:tabLst>
              <a:defRPr/>
            </a:pPr>
            <a:r>
              <a:rPr lang="zh-CN" altLang="en-US" sz="2195">
                <a:solidFill>
                  <a:srgbClr val="000000"/>
                </a:solidFill>
                <a:latin typeface="微软雅黑" panose="020B0503020204020204" charset="-122"/>
              </a:rPr>
              <a:t>色泽</a:t>
            </a:r>
            <a:endParaRPr lang="zh-CN" altLang="en-US" sz="2195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3551809" y="2147544"/>
            <a:ext cx="134652" cy="23083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>
                <a:solidFill>
                  <a:srgbClr val="000000"/>
                </a:solidFill>
                <a:latin typeface="微软雅黑" panose="020B0503020204020204" charset="-122"/>
              </a:rPr>
              <a:t>1</a:t>
            </a:r>
            <a:endParaRPr lang="zh-CN" altLang="en-US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826641" y="3000095"/>
            <a:ext cx="134652" cy="23083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>
                <a:solidFill>
                  <a:srgbClr val="000000"/>
                </a:solidFill>
                <a:latin typeface="微软雅黑" panose="020B0503020204020204" charset="-122"/>
              </a:rPr>
              <a:t>2</a:t>
            </a:r>
            <a:endParaRPr lang="zh-CN" altLang="en-US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4149216" y="2772130"/>
            <a:ext cx="570669" cy="47448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1800"/>
              </a:lnSpc>
              <a:buClrTx/>
              <a:buSzTx/>
              <a:buNone/>
              <a:tabLst>
                <a:tab pos="431800" algn="l"/>
              </a:tabLst>
              <a:defRPr/>
            </a:pPr>
            <a:r>
              <a:rPr lang="zh-CN" altLang="en-US">
                <a:solidFill>
                  <a:srgbClr val="000000"/>
                </a:solidFill>
                <a:latin typeface="微软雅黑" panose="020B0503020204020204" charset="-122"/>
              </a:rPr>
              <a:t>稍凹</a:t>
            </a:r>
            <a:endParaRPr lang="zh-CN" altLang="en-US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870"/>
              </a:lnSpc>
              <a:buClrTx/>
              <a:buSzTx/>
              <a:buNone/>
              <a:tabLst>
                <a:tab pos="431800" algn="l"/>
              </a:tabLst>
              <a:defRPr/>
            </a:pPr>
            <a:r>
              <a:rPr lang="zh-CN" altLang="en-US">
                <a:solidFill>
                  <a:srgbClr val="000000"/>
                </a:solidFill>
                <a:latin typeface="微软雅黑" panose="020B0503020204020204" charset="-122"/>
              </a:rPr>
              <a:t>	</a:t>
            </a:r>
            <a:r>
              <a:rPr lang="en-US" altLang="zh-CN">
                <a:solidFill>
                  <a:srgbClr val="000000"/>
                </a:solidFill>
                <a:latin typeface="微软雅黑" panose="020B0503020204020204" charset="-122"/>
              </a:rPr>
              <a:t>3</a:t>
            </a:r>
            <a:endParaRPr lang="zh-CN" altLang="en-US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6082919" y="2772130"/>
            <a:ext cx="461665" cy="512961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1800"/>
              </a:lnSpc>
              <a:buClrTx/>
              <a:buSzTx/>
              <a:buNone/>
              <a:tabLst>
                <a:tab pos="266700" algn="l"/>
              </a:tabLst>
              <a:defRPr/>
            </a:pPr>
            <a:r>
              <a:rPr lang="zh-CN" altLang="en-US">
                <a:solidFill>
                  <a:srgbClr val="000000"/>
                </a:solidFill>
                <a:latin typeface="微软雅黑" panose="020B0503020204020204" charset="-122"/>
              </a:rPr>
              <a:t>平坦</a:t>
            </a:r>
            <a:endParaRPr lang="zh-CN" altLang="en-US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2240"/>
              </a:lnSpc>
              <a:buClrTx/>
              <a:buSzTx/>
              <a:buNone/>
              <a:tabLst>
                <a:tab pos="266700" algn="l"/>
              </a:tabLst>
              <a:defRPr/>
            </a:pPr>
            <a:r>
              <a:rPr lang="zh-CN" altLang="en-US">
                <a:solidFill>
                  <a:srgbClr val="000000"/>
                </a:solidFill>
                <a:latin typeface="微软雅黑" panose="020B0503020204020204" charset="-122"/>
              </a:rPr>
              <a:t>	</a:t>
            </a:r>
            <a:r>
              <a:rPr lang="en-US" altLang="zh-CN">
                <a:solidFill>
                  <a:srgbClr val="000000"/>
                </a:solidFill>
                <a:latin typeface="微软雅黑" panose="020B0503020204020204" charset="-122"/>
              </a:rPr>
              <a:t>4</a:t>
            </a:r>
            <a:endParaRPr lang="zh-CN" altLang="en-US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3668014" y="3844010"/>
            <a:ext cx="134652" cy="23083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>
                <a:solidFill>
                  <a:srgbClr val="000000"/>
                </a:solidFill>
                <a:latin typeface="微软雅黑" panose="020B0503020204020204" charset="-122"/>
              </a:rPr>
              <a:t>5</a:t>
            </a:r>
            <a:endParaRPr lang="zh-CN" altLang="en-US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3681984" y="4696934"/>
            <a:ext cx="136256" cy="23083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1800">
                <a:solidFill>
                  <a:srgbClr val="000000"/>
                </a:solidFill>
                <a:latin typeface="微软雅黑" panose="020B0503020204020204" charset="-122"/>
              </a:rPr>
              <a:t>6</a:t>
            </a:r>
            <a:endParaRPr lang="zh-CN" altLang="en-US" sz="1800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6185661" y="4885896"/>
            <a:ext cx="2022990" cy="84638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zh-CN" altLang="en-US">
                <a:solidFill>
                  <a:srgbClr val="FF0000"/>
                </a:solidFill>
                <a:latin typeface="微软雅黑" panose="020B0503020204020204" charset="-122"/>
              </a:rPr>
              <a:t>验证集精度</a:t>
            </a:r>
            <a:endParaRPr lang="zh-CN" altLang="en-US">
              <a:solidFill>
                <a:srgbClr val="FF0000"/>
              </a:solidFill>
              <a:latin typeface="微软雅黑" panose="020B0503020204020204" charset="-122"/>
            </a:endParaRPr>
          </a:p>
          <a:p>
            <a:pPr>
              <a:lnSpc>
                <a:spcPts val="2640"/>
              </a:lnSpc>
            </a:pPr>
            <a:r>
              <a:rPr lang="zh-CN" altLang="en-US">
                <a:solidFill>
                  <a:srgbClr val="FF0000"/>
                </a:solidFill>
                <a:latin typeface="微软雅黑" panose="020B0503020204020204" charset="-122"/>
              </a:rPr>
              <a:t>剪枝前</a:t>
            </a:r>
            <a:r>
              <a:rPr lang="en-US" altLang="zh-CN">
                <a:solidFill>
                  <a:srgbClr val="FF0000"/>
                </a:solidFill>
                <a:latin typeface="微软雅黑" panose="020B0503020204020204" charset="-122"/>
              </a:rPr>
              <a:t>: 3/7=42.9%</a:t>
            </a:r>
            <a:endParaRPr lang="en-US" altLang="zh-CN">
              <a:solidFill>
                <a:srgbClr val="FF0000"/>
              </a:solidFill>
              <a:latin typeface="微软雅黑" panose="020B0503020204020204" charset="-122"/>
            </a:endParaRPr>
          </a:p>
          <a:p>
            <a:pPr>
              <a:lnSpc>
                <a:spcPts val="2160"/>
              </a:lnSpc>
            </a:pPr>
            <a:r>
              <a:rPr lang="zh-CN" altLang="en-US">
                <a:solidFill>
                  <a:srgbClr val="FF0000"/>
                </a:solidFill>
                <a:latin typeface="微软雅黑" panose="020B0503020204020204" charset="-122"/>
              </a:rPr>
              <a:t>剪枝后</a:t>
            </a:r>
            <a:r>
              <a:rPr lang="en-US" altLang="zh-CN">
                <a:solidFill>
                  <a:srgbClr val="FF0000"/>
                </a:solidFill>
                <a:latin typeface="微软雅黑" panose="020B0503020204020204" charset="-122"/>
              </a:rPr>
              <a:t>: 57.1%</a:t>
            </a:r>
            <a:endParaRPr lang="zh-CN" altLang="en-US">
              <a:solidFill>
                <a:srgbClr val="FF0000"/>
              </a:solidFill>
              <a:latin typeface="微软雅黑" panose="020B0503020204020204" charset="-122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6185661" y="5806973"/>
            <a:ext cx="1731243" cy="23083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zh-CN" altLang="en-US">
                <a:solidFill>
                  <a:srgbClr val="FF0000"/>
                </a:solidFill>
                <a:latin typeface="微软雅黑" panose="020B0503020204020204" charset="-122"/>
              </a:rPr>
              <a:t>后剪枝决策</a:t>
            </a:r>
            <a:r>
              <a:rPr lang="en-US" altLang="zh-CN">
                <a:solidFill>
                  <a:srgbClr val="FF0000"/>
                </a:solidFill>
                <a:latin typeface="微软雅黑" panose="020B0503020204020204" charset="-122"/>
              </a:rPr>
              <a:t>: </a:t>
            </a:r>
            <a:r>
              <a:rPr lang="zh-CN" altLang="en-US">
                <a:solidFill>
                  <a:srgbClr val="FF0000"/>
                </a:solidFill>
                <a:latin typeface="微软雅黑" panose="020B0503020204020204" charset="-122"/>
              </a:rPr>
              <a:t>剪枝</a:t>
            </a:r>
            <a:endParaRPr lang="zh-CN" altLang="en-US">
              <a:solidFill>
                <a:srgbClr val="FF0000"/>
              </a:solidFill>
              <a:latin typeface="微软雅黑" panose="020B0503020204020204" charset="-122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351739" y="1253271"/>
            <a:ext cx="1692771" cy="27084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10"/>
              </a:lnSpc>
            </a:pPr>
            <a:r>
              <a:rPr lang="zh-CN" altLang="en-US" sz="2195">
                <a:solidFill>
                  <a:srgbClr val="000000"/>
                </a:solidFill>
                <a:latin typeface="微软雅黑" panose="020B0503020204020204" charset="-122"/>
              </a:rPr>
              <a:t>首先考虑结点</a:t>
            </a:r>
            <a:endParaRPr lang="zh-CN" altLang="en-US" sz="2195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2368758" y="1285949"/>
            <a:ext cx="6206827" cy="27084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10"/>
              </a:lnSpc>
            </a:pPr>
            <a:r>
              <a:rPr lang="zh-CN" altLang="en-US" sz="2195">
                <a:solidFill>
                  <a:srgbClr val="000000"/>
                </a:solidFill>
                <a:latin typeface="微软雅黑" panose="020B0503020204020204" charset="-122"/>
              </a:rPr>
              <a:t>，若将其替换为叶结点，根据落在其上的训练样例</a:t>
            </a:r>
            <a:endParaRPr lang="zh-CN" altLang="en-US" sz="2195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1187624" y="1628800"/>
            <a:ext cx="7235955" cy="30777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430"/>
              </a:lnSpc>
            </a:pPr>
            <a:r>
              <a:rPr lang="zh-CN" altLang="en-US" sz="2195">
                <a:solidFill>
                  <a:srgbClr val="000000"/>
                </a:solidFill>
                <a:latin typeface="微软雅黑" panose="020B0503020204020204" charset="-122"/>
              </a:rPr>
              <a:t>将其标记为“好瓜”，测得验证集精度提高至 </a:t>
            </a:r>
            <a:r>
              <a:rPr lang="en-US" altLang="zh-CN" sz="2005">
                <a:solidFill>
                  <a:srgbClr val="000000"/>
                </a:solidFill>
                <a:latin typeface="Times New Roman" panose="02020603050405020304"/>
              </a:rPr>
              <a:t>57.1%</a:t>
            </a:r>
            <a:r>
              <a:rPr lang="zh-CN" altLang="en-US" sz="2195">
                <a:solidFill>
                  <a:srgbClr val="000000"/>
                </a:solidFill>
                <a:latin typeface="微软雅黑" panose="020B0503020204020204" charset="-122"/>
              </a:rPr>
              <a:t>，于是</a:t>
            </a:r>
            <a:endParaRPr lang="zh-CN" altLang="en-US" sz="2195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351739" y="1990637"/>
            <a:ext cx="1128514" cy="27097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15"/>
              </a:lnSpc>
            </a:pPr>
            <a:r>
              <a:rPr lang="zh-CN" altLang="en-US" sz="2200">
                <a:solidFill>
                  <a:srgbClr val="000000"/>
                </a:solidFill>
                <a:latin typeface="微软雅黑" panose="020B0503020204020204" charset="-122"/>
              </a:rPr>
              <a:t>决定剪枝</a:t>
            </a:r>
            <a:endParaRPr lang="zh-CN" altLang="en-US" sz="2200">
              <a:solidFill>
                <a:srgbClr val="000000"/>
              </a:solidFill>
              <a:latin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44624"/>
            <a:ext cx="5638568" cy="42289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8399" y="4273550"/>
            <a:ext cx="6357937" cy="2584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矩形 1"/>
          <p:cNvSpPr/>
          <p:nvPr/>
        </p:nvSpPr>
        <p:spPr>
          <a:xfrm>
            <a:off x="6732240" y="2924944"/>
            <a:ext cx="2376264" cy="656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ts val="1800"/>
              </a:lnSpc>
            </a:pPr>
            <a:r>
              <a:rPr lang="zh-CN" altLang="en-US">
                <a:solidFill>
                  <a:srgbClr val="FF0000"/>
                </a:solidFill>
                <a:latin typeface="微软雅黑" panose="020B0503020204020204" charset="-122"/>
              </a:rPr>
              <a:t>验证集精度</a:t>
            </a:r>
            <a:endParaRPr lang="zh-CN" altLang="en-US">
              <a:solidFill>
                <a:srgbClr val="FF0000"/>
              </a:solidFill>
              <a:latin typeface="微软雅黑" panose="020B0503020204020204" charset="-122"/>
            </a:endParaRPr>
          </a:p>
          <a:p>
            <a:pPr lvl="0">
              <a:lnSpc>
                <a:spcPts val="2640"/>
              </a:lnSpc>
            </a:pPr>
            <a:r>
              <a:rPr lang="zh-CN" altLang="en-US">
                <a:solidFill>
                  <a:srgbClr val="FF0000"/>
                </a:solidFill>
                <a:latin typeface="微软雅黑" panose="020B0503020204020204" charset="-122"/>
              </a:rPr>
              <a:t>剪枝前</a:t>
            </a:r>
            <a:r>
              <a:rPr lang="en-US" altLang="zh-CN">
                <a:solidFill>
                  <a:srgbClr val="FF0000"/>
                </a:solidFill>
                <a:latin typeface="微软雅黑" panose="020B0503020204020204" charset="-122"/>
              </a:rPr>
              <a:t>: 3/7=42.9%</a:t>
            </a:r>
            <a:endParaRPr lang="en-US" altLang="zh-CN">
              <a:solidFill>
                <a:srgbClr val="FF0000"/>
              </a:solidFill>
              <a:latin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2" name="Picture 4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4199301"/>
            <a:ext cx="6523990" cy="25420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5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-31386"/>
            <a:ext cx="5638800" cy="4230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" name="组合 1"/>
          <p:cNvGrpSpPr/>
          <p:nvPr/>
        </p:nvGrpSpPr>
        <p:grpSpPr>
          <a:xfrm>
            <a:off x="6732240" y="2713038"/>
            <a:ext cx="2022990" cy="1151909"/>
            <a:chOff x="6732240" y="2713038"/>
            <a:chExt cx="2022990" cy="1151909"/>
          </a:xfrm>
        </p:grpSpPr>
        <p:sp>
          <p:nvSpPr>
            <p:cNvPr id="9" name="TextBox 8"/>
            <p:cNvSpPr txBox="1"/>
            <p:nvPr/>
          </p:nvSpPr>
          <p:spPr>
            <a:xfrm>
              <a:off x="6732240" y="2713038"/>
              <a:ext cx="2022990" cy="846386"/>
            </a:xfrm>
            <a:prstGeom prst="rect">
              <a:avLst/>
            </a:prstGeom>
            <a:noFill/>
          </p:spPr>
          <p:txBody>
            <a:bodyPr vert="horz" wrap="none" lIns="0" tIns="0" rIns="0" bIns="0" rtlCol="0">
              <a:spAutoFit/>
            </a:bodyPr>
            <a:lstStyle/>
            <a:p>
              <a:pPr>
                <a:lnSpc>
                  <a:spcPts val="1800"/>
                </a:lnSpc>
              </a:pPr>
              <a:r>
                <a:rPr lang="zh-CN" altLang="en-US">
                  <a:solidFill>
                    <a:srgbClr val="FF0000"/>
                  </a:solidFill>
                  <a:latin typeface="微软雅黑" panose="020B0503020204020204" charset="-122"/>
                </a:rPr>
                <a:t>验证集精度</a:t>
              </a:r>
              <a:endParaRPr lang="zh-CN" altLang="en-US">
                <a:solidFill>
                  <a:srgbClr val="FF0000"/>
                </a:solidFill>
                <a:latin typeface="微软雅黑" panose="020B0503020204020204" charset="-122"/>
              </a:endParaRPr>
            </a:p>
            <a:p>
              <a:pPr>
                <a:lnSpc>
                  <a:spcPts val="2640"/>
                </a:lnSpc>
              </a:pPr>
              <a:r>
                <a:rPr lang="zh-CN" altLang="en-US">
                  <a:solidFill>
                    <a:srgbClr val="FF0000"/>
                  </a:solidFill>
                  <a:latin typeface="微软雅黑" panose="020B0503020204020204" charset="-122"/>
                </a:rPr>
                <a:t>剪枝前</a:t>
              </a:r>
              <a:r>
                <a:rPr lang="en-US" altLang="zh-CN">
                  <a:solidFill>
                    <a:srgbClr val="FF0000"/>
                  </a:solidFill>
                  <a:latin typeface="微软雅黑" panose="020B0503020204020204" charset="-122"/>
                </a:rPr>
                <a:t>: 3/7=42.9%</a:t>
              </a:r>
              <a:endParaRPr lang="en-US" altLang="zh-CN">
                <a:solidFill>
                  <a:srgbClr val="FF0000"/>
                </a:solidFill>
                <a:latin typeface="微软雅黑" panose="020B0503020204020204" charset="-122"/>
              </a:endParaRPr>
            </a:p>
            <a:p>
              <a:pPr>
                <a:lnSpc>
                  <a:spcPts val="2160"/>
                </a:lnSpc>
              </a:pPr>
              <a:r>
                <a:rPr lang="zh-CN" altLang="en-US">
                  <a:solidFill>
                    <a:srgbClr val="FF0000"/>
                  </a:solidFill>
                  <a:latin typeface="微软雅黑" panose="020B0503020204020204" charset="-122"/>
                </a:rPr>
                <a:t>剪枝后</a:t>
              </a:r>
              <a:r>
                <a:rPr lang="en-US" altLang="zh-CN">
                  <a:solidFill>
                    <a:srgbClr val="FF0000"/>
                  </a:solidFill>
                  <a:latin typeface="微软雅黑" panose="020B0503020204020204" charset="-122"/>
                </a:rPr>
                <a:t>: 4/7=57.1%</a:t>
              </a:r>
              <a:endParaRPr lang="zh-CN" altLang="en-US">
                <a:solidFill>
                  <a:srgbClr val="FF0000"/>
                </a:solidFill>
                <a:latin typeface="微软雅黑" panose="020B0503020204020204" charset="-122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732240" y="3634115"/>
              <a:ext cx="1731243" cy="230832"/>
            </a:xfrm>
            <a:prstGeom prst="rect">
              <a:avLst/>
            </a:prstGeom>
            <a:noFill/>
          </p:spPr>
          <p:txBody>
            <a:bodyPr vert="horz" wrap="none" lIns="0" tIns="0" rIns="0" bIns="0" rtlCol="0">
              <a:spAutoFit/>
            </a:bodyPr>
            <a:lstStyle/>
            <a:p>
              <a:pPr>
                <a:lnSpc>
                  <a:spcPts val="1800"/>
                </a:lnSpc>
              </a:pPr>
              <a:r>
                <a:rPr lang="zh-CN" altLang="en-US">
                  <a:solidFill>
                    <a:srgbClr val="FF0000"/>
                  </a:solidFill>
                  <a:latin typeface="微软雅黑" panose="020B0503020204020204" charset="-122"/>
                </a:rPr>
                <a:t>后剪枝决策</a:t>
              </a:r>
              <a:r>
                <a:rPr lang="en-US" altLang="zh-CN">
                  <a:solidFill>
                    <a:srgbClr val="FF0000"/>
                  </a:solidFill>
                  <a:latin typeface="微软雅黑" panose="020B0503020204020204" charset="-122"/>
                </a:rPr>
                <a:t>: </a:t>
              </a:r>
              <a:r>
                <a:rPr lang="zh-CN" altLang="en-US">
                  <a:solidFill>
                    <a:srgbClr val="FF0000"/>
                  </a:solidFill>
                  <a:latin typeface="微软雅黑" panose="020B0503020204020204" charset="-122"/>
                </a:rPr>
                <a:t>剪枝</a:t>
              </a:r>
              <a:endParaRPr lang="zh-CN" altLang="en-US">
                <a:solidFill>
                  <a:srgbClr val="FF0000"/>
                </a:solidFill>
                <a:latin typeface="微软雅黑" panose="020B0503020204020204" charset="-122"/>
              </a:endParaRPr>
            </a:p>
          </p:txBody>
        </p:sp>
      </p:grp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9072" y="2636912"/>
            <a:ext cx="622300" cy="646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ws_D758.tmp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" name="图片 2" descr="ws_D769.tmp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57400" y="1270000"/>
            <a:ext cx="266700" cy="279400"/>
          </a:xfrm>
          <a:prstGeom prst="rect">
            <a:avLst/>
          </a:prstGeom>
        </p:spPr>
      </p:pic>
      <p:pic>
        <p:nvPicPr>
          <p:cNvPr id="4" name="图片 3" descr="ws_D76A.tmp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218541" y="306577"/>
            <a:ext cx="1695977" cy="37189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910"/>
              </a:lnSpc>
            </a:pPr>
            <a:r>
              <a:rPr lang="zh-CN" altLang="en-US" sz="2795">
                <a:solidFill>
                  <a:srgbClr val="000000"/>
                </a:solidFill>
                <a:latin typeface="微软雅黑" panose="020B0503020204020204" charset="-122"/>
              </a:rPr>
              <a:t>后剪枝 </a:t>
            </a:r>
            <a:r>
              <a:rPr lang="en-US" altLang="zh-CN" sz="2400">
                <a:solidFill>
                  <a:srgbClr val="000000"/>
                </a:solidFill>
                <a:latin typeface="Times New Roman" panose="02020603050405020304"/>
              </a:rPr>
              <a:t>(</a:t>
            </a:r>
            <a:r>
              <a:rPr lang="zh-CN" altLang="en-US" sz="2400">
                <a:solidFill>
                  <a:srgbClr val="000000"/>
                </a:solidFill>
                <a:latin typeface="微软雅黑" panose="020B0503020204020204" charset="-122"/>
              </a:rPr>
              <a:t>续</a:t>
            </a:r>
            <a:r>
              <a:rPr lang="en-US" altLang="zh-CN" sz="2400">
                <a:solidFill>
                  <a:srgbClr val="000000"/>
                </a:solidFill>
                <a:latin typeface="Times New Roman" panose="02020603050405020304"/>
              </a:rPr>
              <a:t>)</a:t>
            </a:r>
            <a:endParaRPr lang="zh-CN" altLang="en-US" sz="2400">
              <a:solidFill>
                <a:srgbClr val="000000"/>
              </a:solidFill>
              <a:latin typeface="Times New Roman" panose="02020603050405020304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039745" y="4980777"/>
            <a:ext cx="359073" cy="169085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50"/>
              </a:lnSpc>
            </a:pPr>
            <a:r>
              <a:rPr lang="zh-CN" altLang="en-US" sz="1405">
                <a:solidFill>
                  <a:srgbClr val="000000"/>
                </a:solidFill>
                <a:latin typeface="微软雅黑" panose="020B0503020204020204" charset="-122"/>
              </a:rPr>
              <a:t>好瓜</a:t>
            </a:r>
            <a:endParaRPr lang="zh-CN" altLang="en-US" sz="1405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874005" y="4980777"/>
            <a:ext cx="359073" cy="169085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50"/>
              </a:lnSpc>
            </a:pPr>
            <a:r>
              <a:rPr lang="zh-CN" altLang="en-US" sz="1405">
                <a:solidFill>
                  <a:srgbClr val="000000"/>
                </a:solidFill>
                <a:latin typeface="微软雅黑" panose="020B0503020204020204" charset="-122"/>
              </a:rPr>
              <a:t>好瓜</a:t>
            </a:r>
            <a:endParaRPr lang="zh-CN" altLang="en-US" sz="1405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189729" y="4552416"/>
            <a:ext cx="1130118" cy="23083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zh-CN" altLang="en-US">
                <a:solidFill>
                  <a:srgbClr val="000000"/>
                </a:solidFill>
                <a:latin typeface="微软雅黑" panose="020B0503020204020204" charset="-122"/>
              </a:rPr>
              <a:t>乌黑   浅白</a:t>
            </a:r>
            <a:endParaRPr lang="zh-CN" altLang="en-US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142488" y="4552416"/>
            <a:ext cx="461665" cy="23083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zh-CN" altLang="en-US">
                <a:solidFill>
                  <a:srgbClr val="000000"/>
                </a:solidFill>
                <a:latin typeface="微软雅黑" panose="020B0503020204020204" charset="-122"/>
              </a:rPr>
              <a:t>青绿</a:t>
            </a:r>
            <a:endParaRPr lang="zh-CN" altLang="en-US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874005" y="3673322"/>
            <a:ext cx="1360950" cy="61555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1800"/>
              </a:lnSpc>
              <a:buClrTx/>
              <a:buSzTx/>
              <a:buNone/>
              <a:tabLst>
                <a:tab pos="228600" algn="l"/>
              </a:tabLst>
              <a:defRPr/>
            </a:pPr>
            <a:r>
              <a:rPr lang="zh-CN" altLang="en-US"/>
              <a:t>	</a:t>
            </a:r>
            <a:r>
              <a:rPr lang="zh-CN" altLang="en-US">
                <a:solidFill>
                  <a:srgbClr val="000000"/>
                </a:solidFill>
                <a:latin typeface="微软雅黑" panose="020B0503020204020204" charset="-122"/>
              </a:rPr>
              <a:t>蜷缩   硬挺</a:t>
            </a:r>
            <a:endParaRPr lang="zh-CN" altLang="en-US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28600" algn="l"/>
              </a:tabLst>
              <a:defRPr/>
            </a:pPr>
            <a:endParaRPr lang="zh-CN" altLang="en-US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965"/>
              </a:lnSpc>
              <a:buClrTx/>
              <a:buSzTx/>
              <a:buNone/>
              <a:tabLst>
                <a:tab pos="228600" algn="l"/>
              </a:tabLst>
              <a:defRPr/>
            </a:pPr>
            <a:r>
              <a:rPr lang="zh-CN" altLang="en-US" sz="1405">
                <a:solidFill>
                  <a:srgbClr val="000000"/>
                </a:solidFill>
                <a:latin typeface="微软雅黑" panose="020B0503020204020204" charset="-122"/>
              </a:rPr>
              <a:t>坏瓜          好瓜</a:t>
            </a:r>
            <a:endParaRPr lang="zh-CN" altLang="en-US" sz="1405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854830" y="3673322"/>
            <a:ext cx="666849" cy="654025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1800"/>
              </a:lnSpc>
              <a:buClrTx/>
              <a:buSzTx/>
              <a:buNone/>
              <a:tabLst>
                <a:tab pos="203200" algn="l"/>
              </a:tabLst>
              <a:defRPr/>
            </a:pPr>
            <a:r>
              <a:rPr lang="zh-CN" altLang="en-US"/>
              <a:t>	</a:t>
            </a:r>
            <a:r>
              <a:rPr lang="zh-CN" altLang="en-US">
                <a:solidFill>
                  <a:srgbClr val="000000"/>
                </a:solidFill>
                <a:latin typeface="微软雅黑" panose="020B0503020204020204" charset="-122"/>
              </a:rPr>
              <a:t>稍蜷</a:t>
            </a:r>
            <a:endParaRPr lang="zh-CN" altLang="en-US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03200" algn="l"/>
              </a:tabLst>
              <a:defRPr/>
            </a:pPr>
            <a:endParaRPr lang="zh-CN" altLang="en-US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2340"/>
              </a:lnSpc>
              <a:buClrTx/>
              <a:buSzTx/>
              <a:buNone/>
              <a:tabLst>
                <a:tab pos="203200" algn="l"/>
              </a:tabLst>
              <a:defRPr/>
            </a:pPr>
            <a:r>
              <a:rPr lang="zh-CN" altLang="en-US" sz="2195">
                <a:solidFill>
                  <a:srgbClr val="000000"/>
                </a:solidFill>
                <a:latin typeface="微软雅黑" panose="020B0503020204020204" charset="-122"/>
              </a:rPr>
              <a:t>色泽</a:t>
            </a:r>
            <a:endParaRPr lang="zh-CN" altLang="en-US" sz="2195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779264" y="3184183"/>
            <a:ext cx="564257" cy="27097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15"/>
              </a:lnSpc>
            </a:pPr>
            <a:r>
              <a:rPr lang="zh-CN" altLang="en-US" sz="2200">
                <a:solidFill>
                  <a:srgbClr val="000000"/>
                </a:solidFill>
                <a:latin typeface="微软雅黑" panose="020B0503020204020204" charset="-122"/>
              </a:rPr>
              <a:t>根蒂</a:t>
            </a:r>
            <a:endParaRPr lang="zh-CN" altLang="en-US" sz="2200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109216" y="3674965"/>
            <a:ext cx="1373774" cy="61555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1800"/>
              </a:lnSpc>
              <a:buClrTx/>
              <a:buSzTx/>
              <a:buNone/>
              <a:tabLst>
                <a:tab pos="241300" algn="l"/>
              </a:tabLst>
              <a:defRPr/>
            </a:pPr>
            <a:r>
              <a:rPr lang="zh-CN" altLang="en-US"/>
              <a:t>	</a:t>
            </a:r>
            <a:r>
              <a:rPr lang="zh-CN" altLang="en-US" sz="1800">
                <a:solidFill>
                  <a:srgbClr val="000000"/>
                </a:solidFill>
                <a:latin typeface="微软雅黑" panose="020B0503020204020204" charset="-122"/>
              </a:rPr>
              <a:t>乌黑   浅白</a:t>
            </a:r>
            <a:endParaRPr lang="zh-CN" altLang="en-US" sz="180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41300" algn="l"/>
              </a:tabLst>
              <a:defRPr/>
            </a:pPr>
            <a:endParaRPr lang="zh-CN" altLang="en-US" sz="180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2030"/>
              </a:lnSpc>
              <a:buClrTx/>
              <a:buSzTx/>
              <a:buNone/>
              <a:tabLst>
                <a:tab pos="241300" algn="l"/>
              </a:tabLst>
              <a:defRPr/>
            </a:pPr>
            <a:r>
              <a:rPr lang="zh-CN" altLang="en-US" sz="1405">
                <a:solidFill>
                  <a:srgbClr val="000000"/>
                </a:solidFill>
                <a:latin typeface="微软雅黑" panose="020B0503020204020204" charset="-122"/>
              </a:rPr>
              <a:t>好瓜          坏瓜</a:t>
            </a:r>
            <a:endParaRPr lang="zh-CN" altLang="en-US" sz="1405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207617" y="3674965"/>
            <a:ext cx="564257" cy="61555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1800"/>
              </a:lnSpc>
              <a:buClrTx/>
              <a:buSzTx/>
              <a:buNone/>
              <a:tabLst>
                <a:tab pos="101600" algn="l"/>
              </a:tabLst>
              <a:defRPr/>
            </a:pPr>
            <a:r>
              <a:rPr lang="zh-CN" altLang="en-US"/>
              <a:t>	</a:t>
            </a:r>
            <a:r>
              <a:rPr lang="zh-CN" altLang="en-US" sz="1800">
                <a:solidFill>
                  <a:srgbClr val="000000"/>
                </a:solidFill>
                <a:latin typeface="微软雅黑" panose="020B0503020204020204" charset="-122"/>
              </a:rPr>
              <a:t>青绿</a:t>
            </a:r>
            <a:endParaRPr lang="zh-CN" altLang="en-US" sz="180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01600" algn="l"/>
              </a:tabLst>
              <a:defRPr/>
            </a:pPr>
            <a:endParaRPr lang="zh-CN" altLang="en-US" sz="180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2030"/>
              </a:lnSpc>
              <a:buClrTx/>
              <a:buSzTx/>
              <a:buNone/>
              <a:tabLst>
                <a:tab pos="101600" algn="l"/>
              </a:tabLst>
              <a:defRPr/>
            </a:pPr>
            <a:r>
              <a:rPr lang="zh-CN" altLang="en-US" sz="1405">
                <a:solidFill>
                  <a:srgbClr val="000000"/>
                </a:solidFill>
                <a:latin typeface="微软雅黑" panose="020B0503020204020204" charset="-122"/>
              </a:rPr>
              <a:t>好瓜</a:t>
            </a:r>
            <a:endParaRPr lang="zh-CN" altLang="en-US" sz="1405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636384" y="3232749"/>
            <a:ext cx="359073" cy="169085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50"/>
              </a:lnSpc>
            </a:pPr>
            <a:r>
              <a:rPr lang="zh-CN" altLang="en-US" sz="1405">
                <a:solidFill>
                  <a:srgbClr val="000000"/>
                </a:solidFill>
                <a:latin typeface="微软雅黑" panose="020B0503020204020204" charset="-122"/>
              </a:rPr>
              <a:t>坏瓜</a:t>
            </a:r>
            <a:endParaRPr lang="zh-CN" altLang="en-US" sz="1405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882516" y="2319182"/>
            <a:ext cx="564257" cy="27084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10"/>
              </a:lnSpc>
            </a:pPr>
            <a:r>
              <a:rPr lang="zh-CN" altLang="en-US" sz="2195">
                <a:solidFill>
                  <a:srgbClr val="000000"/>
                </a:solidFill>
                <a:latin typeface="微软雅黑" panose="020B0503020204020204" charset="-122"/>
              </a:rPr>
              <a:t>脐部</a:t>
            </a:r>
            <a:endParaRPr lang="zh-CN" altLang="en-US" sz="2195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010410" y="2774535"/>
            <a:ext cx="961802" cy="67967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1800"/>
              </a:lnSpc>
              <a:buClrTx/>
              <a:buSzTx/>
              <a:buNone/>
              <a:tabLst>
                <a:tab pos="495300" algn="l"/>
              </a:tabLst>
              <a:defRPr/>
            </a:pPr>
            <a:r>
              <a:rPr lang="zh-CN" altLang="en-US"/>
              <a:t>	</a:t>
            </a:r>
            <a:r>
              <a:rPr lang="zh-CN" altLang="en-US" sz="1800">
                <a:solidFill>
                  <a:srgbClr val="000000"/>
                </a:solidFill>
                <a:latin typeface="微软雅黑" panose="020B0503020204020204" charset="-122"/>
              </a:rPr>
              <a:t>凹陷</a:t>
            </a:r>
            <a:endParaRPr lang="zh-CN" altLang="en-US" sz="180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495300" algn="l"/>
              </a:tabLst>
              <a:defRPr/>
            </a:pPr>
            <a:endParaRPr lang="zh-CN" altLang="en-US" sz="180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2535"/>
              </a:lnSpc>
              <a:buClrTx/>
              <a:buSzTx/>
              <a:buNone/>
              <a:tabLst>
                <a:tab pos="495300" algn="l"/>
              </a:tabLst>
              <a:defRPr/>
            </a:pPr>
            <a:r>
              <a:rPr lang="zh-CN" altLang="en-US" sz="2195">
                <a:solidFill>
                  <a:srgbClr val="000000"/>
                </a:solidFill>
                <a:latin typeface="微软雅黑" panose="020B0503020204020204" charset="-122"/>
              </a:rPr>
              <a:t>色泽</a:t>
            </a:r>
            <a:endParaRPr lang="zh-CN" altLang="en-US" sz="2195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552444" y="2150338"/>
            <a:ext cx="134652" cy="23083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>
                <a:solidFill>
                  <a:srgbClr val="000000"/>
                </a:solidFill>
                <a:latin typeface="微软雅黑" panose="020B0503020204020204" charset="-122"/>
              </a:rPr>
              <a:t>1</a:t>
            </a:r>
            <a:endParaRPr lang="zh-CN" altLang="en-US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827276" y="3002762"/>
            <a:ext cx="134652" cy="23083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>
                <a:solidFill>
                  <a:srgbClr val="000000"/>
                </a:solidFill>
                <a:latin typeface="微软雅黑" panose="020B0503020204020204" charset="-122"/>
              </a:rPr>
              <a:t>2</a:t>
            </a:r>
            <a:endParaRPr lang="zh-CN" altLang="en-US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4149852" y="2774535"/>
            <a:ext cx="570669" cy="47448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1800"/>
              </a:lnSpc>
              <a:buClrTx/>
              <a:buSzTx/>
              <a:buNone/>
              <a:tabLst>
                <a:tab pos="431800" algn="l"/>
              </a:tabLst>
              <a:defRPr/>
            </a:pPr>
            <a:r>
              <a:rPr lang="zh-CN" altLang="en-US" sz="1800">
                <a:solidFill>
                  <a:srgbClr val="000000"/>
                </a:solidFill>
                <a:latin typeface="微软雅黑" panose="020B0503020204020204" charset="-122"/>
              </a:rPr>
              <a:t>稍凹</a:t>
            </a:r>
            <a:endParaRPr lang="zh-CN" altLang="en-US" sz="180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870"/>
              </a:lnSpc>
              <a:buClrTx/>
              <a:buSzTx/>
              <a:buNone/>
              <a:tabLst>
                <a:tab pos="431800" algn="l"/>
              </a:tabLst>
              <a:defRPr/>
            </a:pPr>
            <a:r>
              <a:rPr lang="zh-CN" altLang="en-US" sz="1800">
                <a:solidFill>
                  <a:srgbClr val="000000"/>
                </a:solidFill>
                <a:latin typeface="微软雅黑" panose="020B0503020204020204" charset="-122"/>
              </a:rPr>
              <a:t>	</a:t>
            </a:r>
            <a:r>
              <a:rPr lang="en-US" altLang="zh-CN">
                <a:solidFill>
                  <a:srgbClr val="000000"/>
                </a:solidFill>
                <a:latin typeface="微软雅黑" panose="020B0503020204020204" charset="-122"/>
              </a:rPr>
              <a:t>3</a:t>
            </a:r>
            <a:endParaRPr lang="zh-CN" altLang="en-US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6083553" y="2774535"/>
            <a:ext cx="461665" cy="512961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1800"/>
              </a:lnSpc>
              <a:buClrTx/>
              <a:buSzTx/>
              <a:buNone/>
              <a:tabLst>
                <a:tab pos="254000" algn="l"/>
              </a:tabLst>
              <a:defRPr/>
            </a:pPr>
            <a:r>
              <a:rPr lang="zh-CN" altLang="en-US" sz="1800">
                <a:solidFill>
                  <a:srgbClr val="000000"/>
                </a:solidFill>
                <a:latin typeface="微软雅黑" panose="020B0503020204020204" charset="-122"/>
              </a:rPr>
              <a:t>平坦</a:t>
            </a:r>
            <a:endParaRPr lang="zh-CN" altLang="en-US" sz="180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2240"/>
              </a:lnSpc>
              <a:buClrTx/>
              <a:buSzTx/>
              <a:buNone/>
              <a:tabLst>
                <a:tab pos="254000" algn="l"/>
              </a:tabLst>
              <a:defRPr/>
            </a:pPr>
            <a:r>
              <a:rPr lang="zh-CN" altLang="en-US" sz="1800">
                <a:solidFill>
                  <a:srgbClr val="000000"/>
                </a:solidFill>
                <a:latin typeface="微软雅黑" panose="020B0503020204020204" charset="-122"/>
              </a:rPr>
              <a:t>	</a:t>
            </a:r>
            <a:r>
              <a:rPr lang="en-US" altLang="zh-CN">
                <a:solidFill>
                  <a:srgbClr val="000000"/>
                </a:solidFill>
                <a:latin typeface="微软雅黑" panose="020B0503020204020204" charset="-122"/>
              </a:rPr>
              <a:t>4</a:t>
            </a:r>
            <a:endParaRPr lang="zh-CN" altLang="en-US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668521" y="3846542"/>
            <a:ext cx="136256" cy="23083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1800">
                <a:solidFill>
                  <a:srgbClr val="000000"/>
                </a:solidFill>
                <a:latin typeface="微软雅黑" panose="020B0503020204020204" charset="-122"/>
              </a:rPr>
              <a:t>5</a:t>
            </a:r>
            <a:endParaRPr lang="zh-CN" altLang="en-US" sz="1800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3999229" y="4984841"/>
            <a:ext cx="359073" cy="169085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50"/>
              </a:lnSpc>
            </a:pPr>
            <a:r>
              <a:rPr lang="zh-CN" altLang="en-US" sz="1405">
                <a:solidFill>
                  <a:srgbClr val="FF0000"/>
                </a:solidFill>
                <a:latin typeface="微软雅黑" panose="020B0503020204020204" charset="-122"/>
              </a:rPr>
              <a:t>好瓜</a:t>
            </a:r>
            <a:endParaRPr lang="zh-CN" altLang="en-US" sz="1405">
              <a:solidFill>
                <a:srgbClr val="FF0000"/>
              </a:solidFill>
              <a:latin typeface="微软雅黑" panose="020B0503020204020204" charset="-122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351739" y="1253271"/>
            <a:ext cx="1692771" cy="27084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10"/>
              </a:lnSpc>
            </a:pPr>
            <a:r>
              <a:rPr lang="zh-CN" altLang="en-US" sz="2195">
                <a:solidFill>
                  <a:srgbClr val="000000"/>
                </a:solidFill>
                <a:latin typeface="微软雅黑" panose="020B0503020204020204" charset="-122"/>
              </a:rPr>
              <a:t>首先考虑结点</a:t>
            </a:r>
            <a:endParaRPr lang="zh-CN" altLang="en-US" sz="2195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359754" y="1253270"/>
            <a:ext cx="6206827" cy="27084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10"/>
              </a:lnSpc>
            </a:pPr>
            <a:r>
              <a:rPr lang="zh-CN" altLang="en-US" sz="2195">
                <a:solidFill>
                  <a:srgbClr val="000000"/>
                </a:solidFill>
                <a:latin typeface="微软雅黑" panose="020B0503020204020204" charset="-122"/>
              </a:rPr>
              <a:t>，若将其替换为叶结点，根据落在其上的训练样例</a:t>
            </a:r>
            <a:endParaRPr lang="zh-CN" altLang="en-US" sz="2195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1237488" y="1594990"/>
            <a:ext cx="7235955" cy="30777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430"/>
              </a:lnSpc>
            </a:pPr>
            <a:r>
              <a:rPr lang="zh-CN" altLang="en-US" sz="2195">
                <a:solidFill>
                  <a:srgbClr val="000000"/>
                </a:solidFill>
                <a:latin typeface="微软雅黑" panose="020B0503020204020204" charset="-122"/>
              </a:rPr>
              <a:t>将其标记为“好瓜”，测得验证集精度提高至 </a:t>
            </a:r>
            <a:r>
              <a:rPr lang="en-US" altLang="zh-CN" sz="2005">
                <a:solidFill>
                  <a:srgbClr val="000000"/>
                </a:solidFill>
                <a:latin typeface="Times New Roman" panose="02020603050405020304"/>
              </a:rPr>
              <a:t>57.1%</a:t>
            </a:r>
            <a:r>
              <a:rPr lang="zh-CN" altLang="en-US" sz="2195">
                <a:solidFill>
                  <a:srgbClr val="000000"/>
                </a:solidFill>
                <a:latin typeface="微软雅黑" panose="020B0503020204020204" charset="-122"/>
              </a:rPr>
              <a:t>，于是</a:t>
            </a:r>
            <a:endParaRPr lang="zh-CN" altLang="en-US" sz="2195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351739" y="1990637"/>
            <a:ext cx="1128514" cy="27097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15"/>
              </a:lnSpc>
            </a:pPr>
            <a:r>
              <a:rPr lang="zh-CN" altLang="en-US" sz="2200">
                <a:solidFill>
                  <a:srgbClr val="000000"/>
                </a:solidFill>
                <a:latin typeface="微软雅黑" panose="020B0503020204020204" charset="-122"/>
              </a:rPr>
              <a:t>决定剪枝</a:t>
            </a:r>
            <a:endParaRPr lang="zh-CN" altLang="en-US" sz="2200">
              <a:solidFill>
                <a:srgbClr val="000000"/>
              </a:solidFill>
              <a:latin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ws_DE5D.tmp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" name="图片 2" descr="ws_DE6E.tmp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2600" y="1651000"/>
            <a:ext cx="127000" cy="203200"/>
          </a:xfrm>
          <a:prstGeom prst="rect">
            <a:avLst/>
          </a:prstGeom>
        </p:spPr>
      </p:pic>
      <p:pic>
        <p:nvPicPr>
          <p:cNvPr id="4" name="图片 3" descr="ws_DE7E.tmp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057400" y="1257300"/>
            <a:ext cx="266700" cy="279400"/>
          </a:xfrm>
          <a:prstGeom prst="rect">
            <a:avLst/>
          </a:prstGeom>
        </p:spPr>
      </p:pic>
      <p:pic>
        <p:nvPicPr>
          <p:cNvPr id="5" name="图片 4" descr="ws_DE7F.tmp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597400" y="4292600"/>
            <a:ext cx="1549400" cy="520700"/>
          </a:xfrm>
          <a:prstGeom prst="rect">
            <a:avLst/>
          </a:prstGeom>
        </p:spPr>
      </p:pic>
      <p:pic>
        <p:nvPicPr>
          <p:cNvPr id="6" name="图片 5" descr="ws_DE90.tmp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218541" y="306577"/>
            <a:ext cx="1695977" cy="37189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910"/>
              </a:lnSpc>
            </a:pPr>
            <a:r>
              <a:rPr lang="zh-CN" altLang="en-US" sz="2795">
                <a:solidFill>
                  <a:srgbClr val="000000"/>
                </a:solidFill>
                <a:latin typeface="微软雅黑" panose="020B0503020204020204" charset="-122"/>
              </a:rPr>
              <a:t>后剪枝 </a:t>
            </a:r>
            <a:r>
              <a:rPr lang="en-US" altLang="zh-CN" sz="2400">
                <a:solidFill>
                  <a:srgbClr val="000000"/>
                </a:solidFill>
                <a:latin typeface="Times New Roman" panose="02020603050405020304"/>
              </a:rPr>
              <a:t>(</a:t>
            </a:r>
            <a:r>
              <a:rPr lang="zh-CN" altLang="en-US" sz="2400">
                <a:solidFill>
                  <a:srgbClr val="000000"/>
                </a:solidFill>
                <a:latin typeface="微软雅黑" panose="020B0503020204020204" charset="-122"/>
              </a:rPr>
              <a:t>续</a:t>
            </a:r>
            <a:r>
              <a:rPr lang="en-US" altLang="zh-CN" sz="2400">
                <a:solidFill>
                  <a:srgbClr val="000000"/>
                </a:solidFill>
                <a:latin typeface="Times New Roman" panose="02020603050405020304"/>
              </a:rPr>
              <a:t>)</a:t>
            </a:r>
            <a:endParaRPr lang="zh-CN" altLang="en-US" sz="2400">
              <a:solidFill>
                <a:srgbClr val="000000"/>
              </a:solidFill>
              <a:latin typeface="Times New Roman" panose="02020603050405020304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039110" y="4978110"/>
            <a:ext cx="359073" cy="169085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50"/>
              </a:lnSpc>
            </a:pPr>
            <a:r>
              <a:rPr lang="zh-CN" altLang="en-US" sz="1405">
                <a:solidFill>
                  <a:srgbClr val="000000"/>
                </a:solidFill>
                <a:latin typeface="微软雅黑" panose="020B0503020204020204" charset="-122"/>
              </a:rPr>
              <a:t>好瓜</a:t>
            </a:r>
            <a:endParaRPr lang="zh-CN" altLang="en-US" sz="1405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873116" y="4978110"/>
            <a:ext cx="359073" cy="169085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50"/>
              </a:lnSpc>
            </a:pPr>
            <a:r>
              <a:rPr lang="zh-CN" altLang="en-US" sz="1405">
                <a:solidFill>
                  <a:srgbClr val="000000"/>
                </a:solidFill>
                <a:latin typeface="微软雅黑" panose="020B0503020204020204" charset="-122"/>
              </a:rPr>
              <a:t>好瓜</a:t>
            </a:r>
            <a:endParaRPr lang="zh-CN" altLang="en-US" sz="1405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189221" y="4549622"/>
            <a:ext cx="1130118" cy="23083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zh-CN" altLang="en-US">
                <a:solidFill>
                  <a:srgbClr val="000000"/>
                </a:solidFill>
                <a:latin typeface="微软雅黑" panose="020B0503020204020204" charset="-122"/>
              </a:rPr>
              <a:t>乌黑   浅白</a:t>
            </a:r>
            <a:endParaRPr lang="zh-CN" altLang="en-US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141852" y="4549622"/>
            <a:ext cx="461665" cy="23083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zh-CN" altLang="en-US">
                <a:solidFill>
                  <a:srgbClr val="000000"/>
                </a:solidFill>
                <a:latin typeface="微软雅黑" panose="020B0503020204020204" charset="-122"/>
              </a:rPr>
              <a:t>青绿</a:t>
            </a:r>
            <a:endParaRPr lang="zh-CN" altLang="en-US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873116" y="3670655"/>
            <a:ext cx="1360950" cy="61555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1800"/>
              </a:lnSpc>
              <a:buClrTx/>
              <a:buSzTx/>
              <a:buNone/>
              <a:tabLst>
                <a:tab pos="228600" algn="l"/>
              </a:tabLst>
              <a:defRPr/>
            </a:pPr>
            <a:r>
              <a:rPr lang="zh-CN" altLang="en-US"/>
              <a:t>	</a:t>
            </a:r>
            <a:r>
              <a:rPr lang="zh-CN" altLang="en-US">
                <a:solidFill>
                  <a:srgbClr val="000000"/>
                </a:solidFill>
                <a:latin typeface="微软雅黑" panose="020B0503020204020204" charset="-122"/>
              </a:rPr>
              <a:t>蜷缩   硬挺</a:t>
            </a:r>
            <a:endParaRPr lang="zh-CN" altLang="en-US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28600" algn="l"/>
              </a:tabLst>
              <a:defRPr/>
            </a:pPr>
            <a:endParaRPr lang="zh-CN" altLang="en-US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965"/>
              </a:lnSpc>
              <a:buClrTx/>
              <a:buSzTx/>
              <a:buNone/>
              <a:tabLst>
                <a:tab pos="228600" algn="l"/>
              </a:tabLst>
              <a:defRPr/>
            </a:pPr>
            <a:r>
              <a:rPr lang="zh-CN" altLang="en-US" sz="1405">
                <a:solidFill>
                  <a:srgbClr val="000000"/>
                </a:solidFill>
                <a:latin typeface="微软雅黑" panose="020B0503020204020204" charset="-122"/>
              </a:rPr>
              <a:t>坏瓜          好瓜</a:t>
            </a:r>
            <a:endParaRPr lang="zh-CN" altLang="en-US" sz="1405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778628" y="3181766"/>
            <a:ext cx="564257" cy="27084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10"/>
              </a:lnSpc>
            </a:pPr>
            <a:r>
              <a:rPr lang="zh-CN" altLang="en-US" sz="2195">
                <a:solidFill>
                  <a:srgbClr val="000000"/>
                </a:solidFill>
                <a:latin typeface="微软雅黑" panose="020B0503020204020204" charset="-122"/>
              </a:rPr>
              <a:t>根蒂</a:t>
            </a:r>
            <a:endParaRPr lang="zh-CN" altLang="en-US" sz="2195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108326" y="3672171"/>
            <a:ext cx="1373774" cy="61555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1800"/>
              </a:lnSpc>
              <a:buClrTx/>
              <a:buSzTx/>
              <a:buNone/>
              <a:tabLst>
                <a:tab pos="241300" algn="l"/>
              </a:tabLst>
              <a:defRPr/>
            </a:pPr>
            <a:r>
              <a:rPr lang="zh-CN" altLang="en-US"/>
              <a:t>	</a:t>
            </a:r>
            <a:r>
              <a:rPr lang="zh-CN" altLang="en-US" sz="1800">
                <a:solidFill>
                  <a:srgbClr val="000000"/>
                </a:solidFill>
                <a:latin typeface="微软雅黑" panose="020B0503020204020204" charset="-122"/>
              </a:rPr>
              <a:t>乌黑   浅白</a:t>
            </a:r>
            <a:endParaRPr lang="zh-CN" altLang="en-US" sz="180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41300" algn="l"/>
              </a:tabLst>
              <a:defRPr/>
            </a:pPr>
            <a:endParaRPr lang="zh-CN" altLang="en-US" sz="180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2030"/>
              </a:lnSpc>
              <a:buClrTx/>
              <a:buSzTx/>
              <a:buNone/>
              <a:tabLst>
                <a:tab pos="241300" algn="l"/>
              </a:tabLst>
              <a:defRPr/>
            </a:pPr>
            <a:r>
              <a:rPr lang="zh-CN" altLang="en-US" sz="1405">
                <a:solidFill>
                  <a:srgbClr val="000000"/>
                </a:solidFill>
                <a:latin typeface="微软雅黑" panose="020B0503020204020204" charset="-122"/>
              </a:rPr>
              <a:t>好瓜          坏瓜</a:t>
            </a:r>
            <a:endParaRPr lang="zh-CN" altLang="en-US" sz="1405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207008" y="3672171"/>
            <a:ext cx="564257" cy="61555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1800"/>
              </a:lnSpc>
              <a:buClrTx/>
              <a:buSzTx/>
              <a:buNone/>
              <a:tabLst>
                <a:tab pos="101600" algn="l"/>
              </a:tabLst>
              <a:defRPr/>
            </a:pPr>
            <a:r>
              <a:rPr lang="zh-CN" altLang="en-US"/>
              <a:t>	</a:t>
            </a:r>
            <a:r>
              <a:rPr lang="zh-CN" altLang="en-US" sz="1800">
                <a:solidFill>
                  <a:srgbClr val="000000"/>
                </a:solidFill>
                <a:latin typeface="微软雅黑" panose="020B0503020204020204" charset="-122"/>
              </a:rPr>
              <a:t>青绿</a:t>
            </a:r>
            <a:endParaRPr lang="zh-CN" altLang="en-US" sz="180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01600" algn="l"/>
              </a:tabLst>
              <a:defRPr/>
            </a:pPr>
            <a:endParaRPr lang="zh-CN" altLang="en-US" sz="180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2030"/>
              </a:lnSpc>
              <a:buClrTx/>
              <a:buSzTx/>
              <a:buNone/>
              <a:tabLst>
                <a:tab pos="101600" algn="l"/>
              </a:tabLst>
              <a:defRPr/>
            </a:pPr>
            <a:r>
              <a:rPr lang="zh-CN" altLang="en-US" sz="1405">
                <a:solidFill>
                  <a:srgbClr val="000000"/>
                </a:solidFill>
                <a:latin typeface="微软雅黑" panose="020B0503020204020204" charset="-122"/>
              </a:rPr>
              <a:t>好瓜</a:t>
            </a:r>
            <a:endParaRPr lang="zh-CN" altLang="en-US" sz="1405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6635750" y="3230082"/>
            <a:ext cx="359073" cy="169085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50"/>
              </a:lnSpc>
            </a:pPr>
            <a:r>
              <a:rPr lang="zh-CN" altLang="en-US" sz="1405">
                <a:solidFill>
                  <a:srgbClr val="000000"/>
                </a:solidFill>
                <a:latin typeface="微软雅黑" panose="020B0503020204020204" charset="-122"/>
              </a:rPr>
              <a:t>坏瓜</a:t>
            </a:r>
            <a:endParaRPr lang="zh-CN" altLang="en-US" sz="1405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881882" y="2315884"/>
            <a:ext cx="564257" cy="27097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15"/>
              </a:lnSpc>
            </a:pPr>
            <a:r>
              <a:rPr lang="zh-CN" altLang="en-US" sz="2200">
                <a:solidFill>
                  <a:srgbClr val="000000"/>
                </a:solidFill>
                <a:latin typeface="微软雅黑" panose="020B0503020204020204" charset="-122"/>
              </a:rPr>
              <a:t>脐部</a:t>
            </a:r>
            <a:endParaRPr lang="zh-CN" altLang="en-US" sz="2200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2009901" y="2772130"/>
            <a:ext cx="961802" cy="67967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1800"/>
              </a:lnSpc>
              <a:buClrTx/>
              <a:buSzTx/>
              <a:buNone/>
              <a:tabLst>
                <a:tab pos="495300" algn="l"/>
              </a:tabLst>
              <a:defRPr/>
            </a:pPr>
            <a:r>
              <a:rPr lang="zh-CN" altLang="en-US"/>
              <a:t>	</a:t>
            </a:r>
            <a:r>
              <a:rPr lang="zh-CN" altLang="en-US">
                <a:solidFill>
                  <a:srgbClr val="000000"/>
                </a:solidFill>
                <a:latin typeface="微软雅黑" panose="020B0503020204020204" charset="-122"/>
              </a:rPr>
              <a:t>凹陷</a:t>
            </a:r>
            <a:endParaRPr lang="zh-CN" altLang="en-US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495300" algn="l"/>
              </a:tabLst>
              <a:defRPr/>
            </a:pPr>
            <a:endParaRPr lang="zh-CN" altLang="en-US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2535"/>
              </a:lnSpc>
              <a:buClrTx/>
              <a:buSzTx/>
              <a:buNone/>
              <a:tabLst>
                <a:tab pos="495300" algn="l"/>
              </a:tabLst>
              <a:defRPr/>
            </a:pPr>
            <a:r>
              <a:rPr lang="zh-CN" altLang="en-US" sz="2195">
                <a:solidFill>
                  <a:srgbClr val="000000"/>
                </a:solidFill>
                <a:latin typeface="微软雅黑" panose="020B0503020204020204" charset="-122"/>
              </a:rPr>
              <a:t>色泽</a:t>
            </a:r>
            <a:endParaRPr lang="zh-CN" altLang="en-US" sz="2195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3551809" y="2147544"/>
            <a:ext cx="134652" cy="23083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>
                <a:solidFill>
                  <a:srgbClr val="000000"/>
                </a:solidFill>
                <a:latin typeface="微软雅黑" panose="020B0503020204020204" charset="-122"/>
              </a:rPr>
              <a:t>1</a:t>
            </a:r>
            <a:endParaRPr lang="zh-CN" altLang="en-US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826641" y="3000095"/>
            <a:ext cx="134652" cy="23083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>
                <a:solidFill>
                  <a:srgbClr val="000000"/>
                </a:solidFill>
                <a:latin typeface="微软雅黑" panose="020B0503020204020204" charset="-122"/>
              </a:rPr>
              <a:t>2</a:t>
            </a:r>
            <a:endParaRPr lang="zh-CN" altLang="en-US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4149216" y="2772130"/>
            <a:ext cx="570669" cy="47448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1800"/>
              </a:lnSpc>
              <a:buClrTx/>
              <a:buSzTx/>
              <a:buNone/>
              <a:tabLst>
                <a:tab pos="431800" algn="l"/>
              </a:tabLst>
              <a:defRPr/>
            </a:pPr>
            <a:r>
              <a:rPr lang="zh-CN" altLang="en-US">
                <a:solidFill>
                  <a:srgbClr val="000000"/>
                </a:solidFill>
                <a:latin typeface="微软雅黑" panose="020B0503020204020204" charset="-122"/>
              </a:rPr>
              <a:t>稍凹</a:t>
            </a:r>
            <a:endParaRPr lang="zh-CN" altLang="en-US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870"/>
              </a:lnSpc>
              <a:buClrTx/>
              <a:buSzTx/>
              <a:buNone/>
              <a:tabLst>
                <a:tab pos="431800" algn="l"/>
              </a:tabLst>
              <a:defRPr/>
            </a:pPr>
            <a:r>
              <a:rPr lang="zh-CN" altLang="en-US">
                <a:solidFill>
                  <a:srgbClr val="000000"/>
                </a:solidFill>
                <a:latin typeface="微软雅黑" panose="020B0503020204020204" charset="-122"/>
              </a:rPr>
              <a:t>	</a:t>
            </a:r>
            <a:r>
              <a:rPr lang="en-US" altLang="zh-CN">
                <a:solidFill>
                  <a:srgbClr val="000000"/>
                </a:solidFill>
                <a:latin typeface="微软雅黑" panose="020B0503020204020204" charset="-122"/>
              </a:rPr>
              <a:t>3</a:t>
            </a:r>
            <a:endParaRPr lang="zh-CN" altLang="en-US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6082919" y="2772130"/>
            <a:ext cx="461665" cy="512961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1800"/>
              </a:lnSpc>
              <a:buClrTx/>
              <a:buSzTx/>
              <a:buNone/>
              <a:tabLst>
                <a:tab pos="266700" algn="l"/>
              </a:tabLst>
              <a:defRPr/>
            </a:pPr>
            <a:r>
              <a:rPr lang="zh-CN" altLang="en-US">
                <a:solidFill>
                  <a:srgbClr val="000000"/>
                </a:solidFill>
                <a:latin typeface="微软雅黑" panose="020B0503020204020204" charset="-122"/>
              </a:rPr>
              <a:t>平坦</a:t>
            </a:r>
            <a:endParaRPr lang="zh-CN" altLang="en-US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2240"/>
              </a:lnSpc>
              <a:buClrTx/>
              <a:buSzTx/>
              <a:buNone/>
              <a:tabLst>
                <a:tab pos="266700" algn="l"/>
              </a:tabLst>
              <a:defRPr/>
            </a:pPr>
            <a:r>
              <a:rPr lang="zh-CN" altLang="en-US">
                <a:solidFill>
                  <a:srgbClr val="000000"/>
                </a:solidFill>
                <a:latin typeface="微软雅黑" panose="020B0503020204020204" charset="-122"/>
              </a:rPr>
              <a:t>	</a:t>
            </a:r>
            <a:r>
              <a:rPr lang="en-US" altLang="zh-CN">
                <a:solidFill>
                  <a:srgbClr val="000000"/>
                </a:solidFill>
                <a:latin typeface="微软雅黑" panose="020B0503020204020204" charset="-122"/>
              </a:rPr>
              <a:t>4</a:t>
            </a:r>
            <a:endParaRPr lang="zh-CN" altLang="en-US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3668014" y="3670655"/>
            <a:ext cx="859210" cy="69249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1800"/>
              </a:lnSpc>
              <a:buClrTx/>
              <a:buSzTx/>
              <a:buNone/>
              <a:tabLst>
                <a:tab pos="114300" algn="l"/>
                <a:tab pos="393700" algn="l"/>
              </a:tabLst>
              <a:defRPr/>
            </a:pPr>
            <a:r>
              <a:rPr lang="zh-CN" altLang="en-US"/>
              <a:t>		</a:t>
            </a:r>
            <a:r>
              <a:rPr lang="zh-CN" altLang="en-US">
                <a:solidFill>
                  <a:srgbClr val="000000"/>
                </a:solidFill>
                <a:latin typeface="微软雅黑" panose="020B0503020204020204" charset="-122"/>
              </a:rPr>
              <a:t>稍蜷</a:t>
            </a:r>
            <a:endParaRPr lang="zh-CN" altLang="en-US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365"/>
              </a:lnSpc>
              <a:buClrTx/>
              <a:buSzTx/>
              <a:buNone/>
              <a:tabLst>
                <a:tab pos="114300" algn="l"/>
                <a:tab pos="393700" algn="l"/>
              </a:tabLst>
              <a:defRPr/>
            </a:pPr>
            <a:r>
              <a:rPr lang="en-US" altLang="zh-CN">
                <a:solidFill>
                  <a:srgbClr val="000000"/>
                </a:solidFill>
                <a:latin typeface="微软雅黑" panose="020B0503020204020204" charset="-122"/>
              </a:rPr>
              <a:t>5</a:t>
            </a:r>
            <a:endParaRPr lang="en-US" altLang="zh-CN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2230"/>
              </a:lnSpc>
              <a:buClrTx/>
              <a:buSzTx/>
              <a:buNone/>
              <a:tabLst>
                <a:tab pos="114300" algn="l"/>
                <a:tab pos="393700" algn="l"/>
              </a:tabLst>
              <a:defRPr/>
            </a:pPr>
            <a:r>
              <a:rPr lang="en-US" altLang="zh-CN">
                <a:solidFill>
                  <a:srgbClr val="000000"/>
                </a:solidFill>
                <a:latin typeface="微软雅黑" panose="020B0503020204020204" charset="-122"/>
              </a:rPr>
              <a:t>	</a:t>
            </a:r>
            <a:r>
              <a:rPr lang="zh-CN" altLang="en-US" sz="2195">
                <a:solidFill>
                  <a:srgbClr val="0000FF"/>
                </a:solidFill>
                <a:latin typeface="微软雅黑" panose="020B0503020204020204" charset="-122"/>
              </a:rPr>
              <a:t>色泽</a:t>
            </a:r>
            <a:r>
              <a:rPr lang="en-US" altLang="zh-CN" sz="2400" b="1">
                <a:solidFill>
                  <a:srgbClr val="0000FF"/>
                </a:solidFill>
                <a:latin typeface="微软雅黑" panose="020B0503020204020204" charset="-122"/>
              </a:rPr>
              <a:t>?</a:t>
            </a:r>
            <a:endParaRPr lang="zh-CN" altLang="en-US" sz="2400" b="1">
              <a:solidFill>
                <a:srgbClr val="0000FF"/>
              </a:solidFill>
              <a:latin typeface="微软雅黑" panose="020B0503020204020204" charset="-122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6654038" y="4284827"/>
            <a:ext cx="1154162" cy="23083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zh-CN" altLang="en-US">
                <a:solidFill>
                  <a:srgbClr val="FF0000"/>
                </a:solidFill>
                <a:latin typeface="微软雅黑" panose="020B0503020204020204" charset="-122"/>
              </a:rPr>
              <a:t>验证集精度</a:t>
            </a:r>
            <a:endParaRPr lang="zh-CN" altLang="en-US">
              <a:solidFill>
                <a:srgbClr val="FF0000"/>
              </a:solidFill>
              <a:latin typeface="微软雅黑" panose="020B0503020204020204" charset="-122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6654038" y="4620107"/>
            <a:ext cx="1482778" cy="23083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zh-CN" altLang="en-US">
                <a:solidFill>
                  <a:srgbClr val="FF0000"/>
                </a:solidFill>
                <a:latin typeface="微软雅黑" panose="020B0503020204020204" charset="-122"/>
              </a:rPr>
              <a:t>剪枝前</a:t>
            </a:r>
            <a:r>
              <a:rPr lang="en-US" altLang="zh-CN">
                <a:solidFill>
                  <a:srgbClr val="FF0000"/>
                </a:solidFill>
                <a:latin typeface="微软雅黑" panose="020B0503020204020204" charset="-122"/>
              </a:rPr>
              <a:t>: 57.1%</a:t>
            </a:r>
            <a:endParaRPr lang="zh-CN" altLang="en-US">
              <a:solidFill>
                <a:srgbClr val="FF0000"/>
              </a:solidFill>
              <a:latin typeface="微软雅黑" panose="020B0503020204020204" charset="-122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6654038" y="4894427"/>
            <a:ext cx="1482778" cy="23083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zh-CN" altLang="en-US">
                <a:solidFill>
                  <a:srgbClr val="FF0000"/>
                </a:solidFill>
                <a:latin typeface="微软雅黑" panose="020B0503020204020204" charset="-122"/>
              </a:rPr>
              <a:t>剪枝后</a:t>
            </a:r>
            <a:r>
              <a:rPr lang="en-US" altLang="zh-CN">
                <a:solidFill>
                  <a:srgbClr val="FF0000"/>
                </a:solidFill>
                <a:latin typeface="微软雅黑" panose="020B0503020204020204" charset="-122"/>
              </a:rPr>
              <a:t>: 57.1%</a:t>
            </a:r>
            <a:endParaRPr lang="zh-CN" altLang="en-US">
              <a:solidFill>
                <a:srgbClr val="FF0000"/>
              </a:solidFill>
              <a:latin typeface="微软雅黑" panose="020B0503020204020204" charset="-122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6208140" y="5192242"/>
            <a:ext cx="1962076" cy="23083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zh-CN" altLang="en-US">
                <a:solidFill>
                  <a:srgbClr val="FF0000"/>
                </a:solidFill>
                <a:latin typeface="微软雅黑" panose="020B0503020204020204" charset="-122"/>
              </a:rPr>
              <a:t>后剪枝决策</a:t>
            </a:r>
            <a:r>
              <a:rPr lang="en-US" altLang="zh-CN">
                <a:solidFill>
                  <a:srgbClr val="FF0000"/>
                </a:solidFill>
                <a:latin typeface="微软雅黑" panose="020B0503020204020204" charset="-122"/>
              </a:rPr>
              <a:t>: </a:t>
            </a:r>
            <a:r>
              <a:rPr lang="zh-CN" altLang="en-US">
                <a:solidFill>
                  <a:srgbClr val="FF0000"/>
                </a:solidFill>
                <a:latin typeface="微软雅黑" panose="020B0503020204020204" charset="-122"/>
              </a:rPr>
              <a:t>不剪枝</a:t>
            </a:r>
            <a:endParaRPr lang="zh-CN" altLang="en-US">
              <a:solidFill>
                <a:srgbClr val="FF0000"/>
              </a:solidFill>
              <a:latin typeface="微软雅黑" panose="020B0503020204020204" charset="-122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4003547" y="4989413"/>
            <a:ext cx="359073" cy="169085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50"/>
              </a:lnSpc>
            </a:pPr>
            <a:r>
              <a:rPr lang="zh-CN" altLang="en-US" sz="1405">
                <a:solidFill>
                  <a:srgbClr val="000000"/>
                </a:solidFill>
                <a:latin typeface="微软雅黑" panose="020B0503020204020204" charset="-122"/>
              </a:rPr>
              <a:t>好瓜</a:t>
            </a:r>
            <a:endParaRPr lang="zh-CN" altLang="en-US" sz="1405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351739" y="1253271"/>
            <a:ext cx="1692771" cy="27084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10"/>
              </a:lnSpc>
            </a:pPr>
            <a:r>
              <a:rPr lang="zh-CN" altLang="en-US" sz="2195">
                <a:solidFill>
                  <a:srgbClr val="000000"/>
                </a:solidFill>
                <a:latin typeface="微软雅黑" panose="020B0503020204020204" charset="-122"/>
              </a:rPr>
              <a:t>然后考虑结点</a:t>
            </a:r>
            <a:endParaRPr lang="zh-CN" altLang="en-US" sz="2195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2397621" y="1268760"/>
            <a:ext cx="5992025" cy="269304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10"/>
              </a:lnSpc>
            </a:pPr>
            <a:r>
              <a:rPr lang="en-US" altLang="zh-CN" sz="2195">
                <a:solidFill>
                  <a:srgbClr val="000000"/>
                </a:solidFill>
                <a:latin typeface="微软雅黑" panose="020B0503020204020204" charset="-122"/>
              </a:rPr>
              <a:t>,</a:t>
            </a:r>
            <a:r>
              <a:rPr lang="zh-CN" altLang="en-US" sz="2195">
                <a:solidFill>
                  <a:srgbClr val="000000"/>
                </a:solidFill>
                <a:latin typeface="微软雅黑" panose="020B0503020204020204" charset="-122"/>
              </a:rPr>
              <a:t>若将其替换为叶结点，根据落在其上的训练样例</a:t>
            </a:r>
            <a:endParaRPr lang="zh-CN" altLang="en-US" sz="2195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1506605" y="1628800"/>
            <a:ext cx="6953827" cy="30777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430"/>
              </a:lnSpc>
            </a:pPr>
            <a:r>
              <a:rPr lang="zh-CN" altLang="en-US" sz="2195">
                <a:solidFill>
                  <a:srgbClr val="000000"/>
                </a:solidFill>
                <a:latin typeface="微软雅黑" panose="020B0503020204020204" charset="-122"/>
              </a:rPr>
              <a:t>将其标记为“好瓜”，测得验证集精度仍为 </a:t>
            </a:r>
            <a:r>
              <a:rPr lang="en-US" altLang="zh-CN" sz="2005">
                <a:solidFill>
                  <a:srgbClr val="000000"/>
                </a:solidFill>
                <a:latin typeface="Times New Roman" panose="02020603050405020304"/>
              </a:rPr>
              <a:t>57.1%</a:t>
            </a:r>
            <a:r>
              <a:rPr lang="zh-CN" altLang="en-US" sz="2195">
                <a:solidFill>
                  <a:srgbClr val="000000"/>
                </a:solidFill>
                <a:latin typeface="微软雅黑" panose="020B0503020204020204" charset="-122"/>
              </a:rPr>
              <a:t>，可以</a:t>
            </a:r>
            <a:endParaRPr lang="zh-CN" altLang="en-US" sz="2195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351739" y="1990637"/>
            <a:ext cx="846386" cy="27097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15"/>
              </a:lnSpc>
            </a:pPr>
            <a:r>
              <a:rPr lang="zh-CN" altLang="en-US" sz="2200">
                <a:solidFill>
                  <a:srgbClr val="000000"/>
                </a:solidFill>
                <a:latin typeface="微软雅黑" panose="020B0503020204020204" charset="-122"/>
              </a:rPr>
              <a:t>不剪枝</a:t>
            </a:r>
            <a:endParaRPr lang="zh-CN" altLang="en-US" sz="2200">
              <a:solidFill>
                <a:srgbClr val="000000"/>
              </a:solidFill>
              <a:latin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ws_76C1.tmp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218541" y="315722"/>
            <a:ext cx="2611933" cy="37189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910"/>
              </a:lnSpc>
            </a:pPr>
            <a:r>
              <a:rPr lang="zh-CN" altLang="en-US" sz="2795">
                <a:solidFill>
                  <a:srgbClr val="000000"/>
                </a:solidFill>
                <a:latin typeface="微软雅黑" panose="020B0503020204020204" charset="-122"/>
              </a:rPr>
              <a:t>决策树简史</a:t>
            </a:r>
            <a:r>
              <a:rPr lang="en-US" altLang="zh-CN" sz="2400">
                <a:solidFill>
                  <a:srgbClr val="000000"/>
                </a:solidFill>
                <a:latin typeface="Times New Roman" panose="02020603050405020304"/>
              </a:rPr>
              <a:t>(con’t)</a:t>
            </a:r>
            <a:endParaRPr lang="zh-CN" altLang="en-US" sz="2400">
              <a:solidFill>
                <a:srgbClr val="000000"/>
              </a:solidFill>
              <a:latin typeface="Times New Roman" panose="02020603050405020304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04139" y="1186850"/>
            <a:ext cx="7191392" cy="30777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50"/>
              </a:lnSpc>
            </a:pPr>
            <a:r>
              <a:rPr lang="en-US" altLang="zh-CN" sz="2195">
                <a:solidFill>
                  <a:srgbClr val="000000"/>
                </a:solidFill>
                <a:latin typeface="Calibri" panose="020F0502020204030204"/>
              </a:rPr>
              <a:t>• </a:t>
            </a:r>
            <a:r>
              <a:rPr lang="zh-CN" altLang="en-US" sz="2195">
                <a:solidFill>
                  <a:srgbClr val="000000"/>
                </a:solidFill>
                <a:latin typeface="微软雅黑" panose="020B0503020204020204" charset="-122"/>
              </a:rPr>
              <a:t>可以用于回归任务的决策树算法：</a:t>
            </a:r>
            <a:r>
              <a:rPr lang="en-US" altLang="zh-CN" sz="2195">
                <a:solidFill>
                  <a:srgbClr val="000000"/>
                </a:solidFill>
                <a:latin typeface="Calibri" panose="020F0502020204030204"/>
              </a:rPr>
              <a:t>CART </a:t>
            </a:r>
            <a:r>
              <a:rPr lang="en-US" altLang="zh-CN" sz="2005">
                <a:solidFill>
                  <a:srgbClr val="000000"/>
                </a:solidFill>
                <a:latin typeface="Calibri" panose="020F0502020204030204"/>
              </a:rPr>
              <a:t>(Classification and</a:t>
            </a:r>
            <a:endParaRPr lang="zh-CN" altLang="en-US" sz="2005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04139" y="1530985"/>
            <a:ext cx="1718419" cy="26019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05"/>
              </a:lnSpc>
            </a:pPr>
            <a:r>
              <a:rPr lang="en-US" altLang="zh-CN" sz="2005">
                <a:solidFill>
                  <a:srgbClr val="000000"/>
                </a:solidFill>
                <a:latin typeface="Calibri" panose="020F0502020204030204"/>
              </a:rPr>
              <a:t>Regression Tree)</a:t>
            </a:r>
            <a:endParaRPr lang="zh-CN" altLang="en-US" sz="2005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961339" y="1942236"/>
            <a:ext cx="7163821" cy="948978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altLang="zh-CN" sz="2200">
                <a:solidFill>
                  <a:srgbClr val="996600"/>
                </a:solidFill>
                <a:latin typeface="Calibri" panose="020F0502020204030204"/>
              </a:rPr>
              <a:t>[</a:t>
            </a:r>
            <a:r>
              <a:rPr lang="en-US" altLang="zh-CN" sz="2200">
                <a:solidFill>
                  <a:srgbClr val="FF0000"/>
                </a:solidFill>
                <a:latin typeface="Calibri" panose="020F0502020204030204"/>
              </a:rPr>
              <a:t>L. Breiman</a:t>
            </a:r>
            <a:r>
              <a:rPr lang="en-US" altLang="zh-CN" sz="2200">
                <a:solidFill>
                  <a:srgbClr val="996600"/>
                </a:solidFill>
                <a:latin typeface="Calibri" panose="020F0502020204030204"/>
              </a:rPr>
              <a:t>, J. H. Friedman, R. A. Olshen, and C. J. Stone’s book</a:t>
            </a:r>
            <a:endParaRPr lang="en-US" altLang="zh-CN" sz="2200">
              <a:solidFill>
                <a:srgbClr val="996600"/>
              </a:solidFill>
              <a:latin typeface="Calibri" panose="020F0502020204030204"/>
            </a:endParaRPr>
          </a:p>
          <a:p>
            <a:pPr>
              <a:lnSpc>
                <a:spcPts val="2640"/>
              </a:lnSpc>
            </a:pPr>
            <a:r>
              <a:rPr lang="en-US" altLang="zh-CN" sz="2195">
                <a:solidFill>
                  <a:srgbClr val="996600"/>
                </a:solidFill>
                <a:latin typeface="Calibri" panose="020F0502020204030204"/>
              </a:rPr>
              <a:t>“Classification and Regression Trees” published by Wadsworth</a:t>
            </a:r>
            <a:endParaRPr lang="en-US" altLang="zh-CN" sz="2195">
              <a:solidFill>
                <a:srgbClr val="996600"/>
              </a:solidFill>
              <a:latin typeface="Calibri" panose="020F0502020204030204"/>
            </a:endParaRPr>
          </a:p>
          <a:p>
            <a:pPr>
              <a:lnSpc>
                <a:spcPts val="2640"/>
              </a:lnSpc>
            </a:pPr>
            <a:r>
              <a:rPr lang="en-US" altLang="zh-CN" sz="2195">
                <a:solidFill>
                  <a:srgbClr val="996600"/>
                </a:solidFill>
                <a:latin typeface="Calibri" panose="020F0502020204030204"/>
              </a:rPr>
              <a:t>in 1984]</a:t>
            </a:r>
            <a:endParaRPr lang="zh-CN" altLang="en-US" sz="2195">
              <a:solidFill>
                <a:srgbClr val="996600"/>
              </a:solidFill>
              <a:latin typeface="Calibri" panose="020F0502020204030204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04139" y="3410874"/>
            <a:ext cx="5886740" cy="30777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50"/>
              </a:lnSpc>
            </a:pPr>
            <a:r>
              <a:rPr lang="en-US" altLang="zh-CN" sz="2195" dirty="0">
                <a:solidFill>
                  <a:srgbClr val="000000"/>
                </a:solidFill>
                <a:latin typeface="Calibri" panose="020F0502020204030204"/>
              </a:rPr>
              <a:t>• </a:t>
            </a:r>
            <a:r>
              <a:rPr lang="zh-CN" altLang="en-US" sz="2195" dirty="0">
                <a:solidFill>
                  <a:srgbClr val="000000"/>
                </a:solidFill>
                <a:latin typeface="微软雅黑" panose="020B0503020204020204" charset="-122"/>
              </a:rPr>
              <a:t>基于决策树的最强大算法：</a:t>
            </a:r>
            <a:r>
              <a:rPr lang="en-US" altLang="zh-CN" sz="2195" dirty="0">
                <a:solidFill>
                  <a:srgbClr val="000000"/>
                </a:solidFill>
                <a:latin typeface="Calibri" panose="020F0502020204030204"/>
              </a:rPr>
              <a:t>RF (Random Forest)</a:t>
            </a:r>
            <a:endParaRPr lang="zh-CN" altLang="en-US" sz="2195" dirty="0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961339" y="3861689"/>
            <a:ext cx="5192960" cy="28591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95"/>
              </a:lnSpc>
            </a:pPr>
            <a:r>
              <a:rPr lang="en-US" altLang="zh-CN" sz="2195">
                <a:solidFill>
                  <a:srgbClr val="996600"/>
                </a:solidFill>
                <a:latin typeface="Calibri" panose="020F0502020204030204"/>
              </a:rPr>
              <a:t>[</a:t>
            </a:r>
            <a:r>
              <a:rPr lang="en-US" altLang="zh-CN" sz="2195">
                <a:solidFill>
                  <a:srgbClr val="FF0000"/>
                </a:solidFill>
                <a:latin typeface="Calibri" panose="020F0502020204030204"/>
              </a:rPr>
              <a:t>L. Breiman’s </a:t>
            </a:r>
            <a:r>
              <a:rPr lang="en-US" altLang="zh-CN" sz="2195">
                <a:solidFill>
                  <a:srgbClr val="996600"/>
                </a:solidFill>
                <a:latin typeface="Calibri" panose="020F0502020204030204"/>
              </a:rPr>
              <a:t>MLJ’01 paper “Random Forest”]</a:t>
            </a:r>
            <a:endParaRPr lang="zh-CN" altLang="en-US" sz="2195">
              <a:solidFill>
                <a:srgbClr val="996600"/>
              </a:solidFill>
              <a:latin typeface="Calibri" panose="020F0502020204030204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589276" y="4248963"/>
            <a:ext cx="4475584" cy="29495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5"/>
              </a:lnSpc>
            </a:pPr>
            <a:r>
              <a:rPr lang="zh-CN" altLang="en-US" sz="2005">
                <a:solidFill>
                  <a:srgbClr val="008000"/>
                </a:solidFill>
                <a:latin typeface="微软雅黑" panose="020B0503020204020204" charset="-122"/>
              </a:rPr>
              <a:t>这是一种“集成学习”方法 </a:t>
            </a:r>
            <a:r>
              <a:rPr lang="zh-CN" altLang="en-US" sz="2005">
                <a:solidFill>
                  <a:srgbClr val="008000"/>
                </a:solidFill>
                <a:latin typeface="Wingdings" panose="05000000000000000000"/>
              </a:rPr>
              <a:t> </a:t>
            </a:r>
            <a:r>
              <a:rPr lang="zh-CN" altLang="en-US" sz="2005">
                <a:solidFill>
                  <a:srgbClr val="008000"/>
                </a:solidFill>
                <a:latin typeface="微软雅黑" panose="020B0503020204020204" charset="-122"/>
              </a:rPr>
              <a:t>第 </a:t>
            </a:r>
            <a:r>
              <a:rPr lang="en-US" altLang="zh-CN" sz="2005">
                <a:solidFill>
                  <a:srgbClr val="008000"/>
                </a:solidFill>
                <a:latin typeface="Calibri" panose="020F0502020204030204"/>
              </a:rPr>
              <a:t>8 </a:t>
            </a:r>
            <a:r>
              <a:rPr lang="zh-CN" altLang="en-US" sz="2005">
                <a:solidFill>
                  <a:srgbClr val="008000"/>
                </a:solidFill>
                <a:latin typeface="微软雅黑" panose="020B0503020204020204" charset="-122"/>
              </a:rPr>
              <a:t>章</a:t>
            </a:r>
            <a:endParaRPr lang="zh-CN" altLang="en-US" sz="2005">
              <a:solidFill>
                <a:srgbClr val="008000"/>
              </a:solidFill>
              <a:latin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ws_EE0F.tmp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" name="图片 2" descr="ws_EE20.tmp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19200" y="1257300"/>
            <a:ext cx="266700" cy="279400"/>
          </a:xfrm>
          <a:prstGeom prst="rect">
            <a:avLst/>
          </a:prstGeom>
        </p:spPr>
      </p:pic>
      <p:pic>
        <p:nvPicPr>
          <p:cNvPr id="4" name="图片 3" descr="ws_EE30.tmp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33500" y="1676400"/>
            <a:ext cx="152400" cy="203200"/>
          </a:xfrm>
          <a:prstGeom prst="rect">
            <a:avLst/>
          </a:prstGeom>
        </p:spPr>
      </p:pic>
      <p:pic>
        <p:nvPicPr>
          <p:cNvPr id="5" name="图片 4" descr="ws_EE31.tmp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638300" y="3644900"/>
            <a:ext cx="457200" cy="1168400"/>
          </a:xfrm>
          <a:prstGeom prst="rect">
            <a:avLst/>
          </a:prstGeom>
        </p:spPr>
      </p:pic>
      <p:pic>
        <p:nvPicPr>
          <p:cNvPr id="6" name="图片 5" descr="ws_EE42.tmp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218541" y="306577"/>
            <a:ext cx="1695977" cy="37189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910"/>
              </a:lnSpc>
            </a:pPr>
            <a:r>
              <a:rPr lang="zh-CN" altLang="en-US" sz="2795">
                <a:solidFill>
                  <a:srgbClr val="000000"/>
                </a:solidFill>
                <a:latin typeface="微软雅黑" panose="020B0503020204020204" charset="-122"/>
              </a:rPr>
              <a:t>后剪枝 </a:t>
            </a:r>
            <a:r>
              <a:rPr lang="en-US" altLang="zh-CN" sz="2400">
                <a:solidFill>
                  <a:srgbClr val="000000"/>
                </a:solidFill>
                <a:latin typeface="Times New Roman" panose="02020603050405020304"/>
              </a:rPr>
              <a:t>(</a:t>
            </a:r>
            <a:r>
              <a:rPr lang="zh-CN" altLang="en-US" sz="2400">
                <a:solidFill>
                  <a:srgbClr val="000000"/>
                </a:solidFill>
                <a:latin typeface="微软雅黑" panose="020B0503020204020204" charset="-122"/>
              </a:rPr>
              <a:t>续</a:t>
            </a:r>
            <a:r>
              <a:rPr lang="en-US" altLang="zh-CN" sz="2400">
                <a:solidFill>
                  <a:srgbClr val="000000"/>
                </a:solidFill>
                <a:latin typeface="Times New Roman" panose="02020603050405020304"/>
              </a:rPr>
              <a:t>)</a:t>
            </a:r>
            <a:endParaRPr lang="zh-CN" altLang="en-US" sz="2400">
              <a:solidFill>
                <a:srgbClr val="000000"/>
              </a:solidFill>
              <a:latin typeface="Times New Roman" panose="02020603050405020304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039110" y="4978110"/>
            <a:ext cx="359073" cy="169085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50"/>
              </a:lnSpc>
            </a:pPr>
            <a:r>
              <a:rPr lang="zh-CN" altLang="en-US" sz="1405">
                <a:solidFill>
                  <a:srgbClr val="000000"/>
                </a:solidFill>
                <a:latin typeface="微软雅黑" panose="020B0503020204020204" charset="-122"/>
              </a:rPr>
              <a:t>好瓜</a:t>
            </a:r>
            <a:endParaRPr lang="zh-CN" altLang="en-US" sz="1405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873116" y="4978110"/>
            <a:ext cx="359073" cy="169085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50"/>
              </a:lnSpc>
            </a:pPr>
            <a:r>
              <a:rPr lang="zh-CN" altLang="en-US" sz="1405">
                <a:solidFill>
                  <a:srgbClr val="000000"/>
                </a:solidFill>
                <a:latin typeface="微软雅黑" panose="020B0503020204020204" charset="-122"/>
              </a:rPr>
              <a:t>好瓜</a:t>
            </a:r>
            <a:endParaRPr lang="zh-CN" altLang="en-US" sz="1405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189221" y="4549622"/>
            <a:ext cx="1130118" cy="23083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zh-CN" altLang="en-US">
                <a:solidFill>
                  <a:srgbClr val="000000"/>
                </a:solidFill>
                <a:latin typeface="微软雅黑" panose="020B0503020204020204" charset="-122"/>
              </a:rPr>
              <a:t>乌黑   浅白</a:t>
            </a:r>
            <a:endParaRPr lang="zh-CN" altLang="en-US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141852" y="4549622"/>
            <a:ext cx="461665" cy="23083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zh-CN" altLang="en-US">
                <a:solidFill>
                  <a:srgbClr val="000000"/>
                </a:solidFill>
                <a:latin typeface="微软雅黑" panose="020B0503020204020204" charset="-122"/>
              </a:rPr>
              <a:t>青绿</a:t>
            </a:r>
            <a:endParaRPr lang="zh-CN" altLang="en-US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873116" y="3670655"/>
            <a:ext cx="1360950" cy="61555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1800"/>
              </a:lnSpc>
              <a:buClrTx/>
              <a:buSzTx/>
              <a:buNone/>
              <a:tabLst>
                <a:tab pos="228600" algn="l"/>
              </a:tabLst>
              <a:defRPr/>
            </a:pPr>
            <a:r>
              <a:rPr lang="zh-CN" altLang="en-US"/>
              <a:t>	</a:t>
            </a:r>
            <a:r>
              <a:rPr lang="zh-CN" altLang="en-US">
                <a:solidFill>
                  <a:srgbClr val="000000"/>
                </a:solidFill>
                <a:latin typeface="微软雅黑" panose="020B0503020204020204" charset="-122"/>
              </a:rPr>
              <a:t>蜷缩   硬挺</a:t>
            </a:r>
            <a:endParaRPr lang="zh-CN" altLang="en-US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28600" algn="l"/>
              </a:tabLst>
              <a:defRPr/>
            </a:pPr>
            <a:endParaRPr lang="zh-CN" altLang="en-US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965"/>
              </a:lnSpc>
              <a:buClrTx/>
              <a:buSzTx/>
              <a:buNone/>
              <a:tabLst>
                <a:tab pos="228600" algn="l"/>
              </a:tabLst>
              <a:defRPr/>
            </a:pPr>
            <a:r>
              <a:rPr lang="zh-CN" altLang="en-US" sz="1405">
                <a:solidFill>
                  <a:srgbClr val="000000"/>
                </a:solidFill>
                <a:latin typeface="微软雅黑" panose="020B0503020204020204" charset="-122"/>
              </a:rPr>
              <a:t>坏瓜          好瓜</a:t>
            </a:r>
            <a:endParaRPr lang="zh-CN" altLang="en-US" sz="1405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854196" y="3670655"/>
            <a:ext cx="666849" cy="654025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1800"/>
              </a:lnSpc>
              <a:buClrTx/>
              <a:buSzTx/>
              <a:buNone/>
              <a:tabLst>
                <a:tab pos="203200" algn="l"/>
              </a:tabLst>
              <a:defRPr/>
            </a:pPr>
            <a:r>
              <a:rPr lang="zh-CN" altLang="en-US"/>
              <a:t>	</a:t>
            </a:r>
            <a:r>
              <a:rPr lang="zh-CN" altLang="en-US">
                <a:solidFill>
                  <a:srgbClr val="000000"/>
                </a:solidFill>
                <a:latin typeface="微软雅黑" panose="020B0503020204020204" charset="-122"/>
              </a:rPr>
              <a:t>稍蜷</a:t>
            </a:r>
            <a:endParaRPr lang="zh-CN" altLang="en-US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03200" algn="l"/>
              </a:tabLst>
              <a:defRPr/>
            </a:pPr>
            <a:endParaRPr lang="zh-CN" altLang="en-US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2340"/>
              </a:lnSpc>
              <a:buClrTx/>
              <a:buSzTx/>
              <a:buNone/>
              <a:tabLst>
                <a:tab pos="203200" algn="l"/>
              </a:tabLst>
              <a:defRPr/>
            </a:pPr>
            <a:r>
              <a:rPr lang="zh-CN" altLang="en-US" sz="2195">
                <a:solidFill>
                  <a:srgbClr val="000000"/>
                </a:solidFill>
                <a:latin typeface="微软雅黑" panose="020B0503020204020204" charset="-122"/>
              </a:rPr>
              <a:t>色泽</a:t>
            </a:r>
            <a:endParaRPr lang="zh-CN" altLang="en-US" sz="2195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778628" y="3181766"/>
            <a:ext cx="564257" cy="27084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10"/>
              </a:lnSpc>
            </a:pPr>
            <a:r>
              <a:rPr lang="zh-CN" altLang="en-US" sz="2195">
                <a:solidFill>
                  <a:srgbClr val="000000"/>
                </a:solidFill>
                <a:latin typeface="微软雅黑" panose="020B0503020204020204" charset="-122"/>
              </a:rPr>
              <a:t>根蒂</a:t>
            </a:r>
            <a:endParaRPr lang="zh-CN" altLang="en-US" sz="2195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108326" y="3672171"/>
            <a:ext cx="1373774" cy="61555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1800"/>
              </a:lnSpc>
              <a:buClrTx/>
              <a:buSzTx/>
              <a:buNone/>
              <a:tabLst>
                <a:tab pos="241300" algn="l"/>
              </a:tabLst>
              <a:defRPr/>
            </a:pPr>
            <a:r>
              <a:rPr lang="zh-CN" altLang="en-US"/>
              <a:t>	</a:t>
            </a:r>
            <a:r>
              <a:rPr lang="zh-CN" altLang="en-US" sz="1800">
                <a:solidFill>
                  <a:srgbClr val="000000"/>
                </a:solidFill>
                <a:latin typeface="微软雅黑" panose="020B0503020204020204" charset="-122"/>
              </a:rPr>
              <a:t>乌黑   浅白</a:t>
            </a:r>
            <a:endParaRPr lang="zh-CN" altLang="en-US" sz="180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41300" algn="l"/>
              </a:tabLst>
              <a:defRPr/>
            </a:pPr>
            <a:endParaRPr lang="zh-CN" altLang="en-US" sz="180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2030"/>
              </a:lnSpc>
              <a:buClrTx/>
              <a:buSzTx/>
              <a:buNone/>
              <a:tabLst>
                <a:tab pos="241300" algn="l"/>
              </a:tabLst>
              <a:defRPr/>
            </a:pPr>
            <a:r>
              <a:rPr lang="zh-CN" altLang="en-US" sz="1405">
                <a:solidFill>
                  <a:srgbClr val="000000"/>
                </a:solidFill>
                <a:latin typeface="微软雅黑" panose="020B0503020204020204" charset="-122"/>
              </a:rPr>
              <a:t>好瓜          坏瓜</a:t>
            </a:r>
            <a:endParaRPr lang="zh-CN" altLang="en-US" sz="1405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207008" y="3672171"/>
            <a:ext cx="564257" cy="61555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1800"/>
              </a:lnSpc>
              <a:buClrTx/>
              <a:buSzTx/>
              <a:buNone/>
              <a:tabLst>
                <a:tab pos="101600" algn="l"/>
              </a:tabLst>
              <a:defRPr/>
            </a:pPr>
            <a:r>
              <a:rPr lang="zh-CN" altLang="en-US"/>
              <a:t>	</a:t>
            </a:r>
            <a:r>
              <a:rPr lang="zh-CN" altLang="en-US" sz="1800">
                <a:solidFill>
                  <a:srgbClr val="000000"/>
                </a:solidFill>
                <a:latin typeface="微软雅黑" panose="020B0503020204020204" charset="-122"/>
              </a:rPr>
              <a:t>青绿</a:t>
            </a:r>
            <a:endParaRPr lang="zh-CN" altLang="en-US" sz="180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01600" algn="l"/>
              </a:tabLst>
              <a:defRPr/>
            </a:pPr>
            <a:endParaRPr lang="zh-CN" altLang="en-US" sz="180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2030"/>
              </a:lnSpc>
              <a:buClrTx/>
              <a:buSzTx/>
              <a:buNone/>
              <a:tabLst>
                <a:tab pos="101600" algn="l"/>
              </a:tabLst>
              <a:defRPr/>
            </a:pPr>
            <a:r>
              <a:rPr lang="zh-CN" altLang="en-US" sz="1405">
                <a:solidFill>
                  <a:srgbClr val="000000"/>
                </a:solidFill>
                <a:latin typeface="微软雅黑" panose="020B0503020204020204" charset="-122"/>
              </a:rPr>
              <a:t>好瓜</a:t>
            </a:r>
            <a:endParaRPr lang="zh-CN" altLang="en-US" sz="1405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635750" y="3230082"/>
            <a:ext cx="359073" cy="169085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50"/>
              </a:lnSpc>
            </a:pPr>
            <a:r>
              <a:rPr lang="zh-CN" altLang="en-US" sz="1405">
                <a:solidFill>
                  <a:srgbClr val="000000"/>
                </a:solidFill>
                <a:latin typeface="微软雅黑" panose="020B0503020204020204" charset="-122"/>
              </a:rPr>
              <a:t>坏瓜</a:t>
            </a:r>
            <a:endParaRPr lang="zh-CN" altLang="en-US" sz="1405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881882" y="2315884"/>
            <a:ext cx="564257" cy="27097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15"/>
              </a:lnSpc>
            </a:pPr>
            <a:r>
              <a:rPr lang="zh-CN" altLang="en-US" sz="2200">
                <a:solidFill>
                  <a:srgbClr val="000000"/>
                </a:solidFill>
                <a:latin typeface="微软雅黑" panose="020B0503020204020204" charset="-122"/>
              </a:rPr>
              <a:t>脐部</a:t>
            </a:r>
            <a:endParaRPr lang="zh-CN" altLang="en-US" sz="2200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3551809" y="2147544"/>
            <a:ext cx="134652" cy="23083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>
                <a:solidFill>
                  <a:srgbClr val="000000"/>
                </a:solidFill>
                <a:latin typeface="微软雅黑" panose="020B0503020204020204" charset="-122"/>
              </a:rPr>
              <a:t>1</a:t>
            </a:r>
            <a:endParaRPr lang="zh-CN" altLang="en-US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826641" y="2772130"/>
            <a:ext cx="1154162" cy="718145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1800"/>
              </a:lnSpc>
              <a:buClrTx/>
              <a:buSzTx/>
              <a:buNone/>
              <a:tabLst>
                <a:tab pos="114300" algn="l"/>
                <a:tab pos="685800" algn="l"/>
              </a:tabLst>
              <a:defRPr/>
            </a:pPr>
            <a:r>
              <a:rPr lang="zh-CN" altLang="en-US"/>
              <a:t>		</a:t>
            </a:r>
            <a:r>
              <a:rPr lang="zh-CN" altLang="en-US">
                <a:solidFill>
                  <a:srgbClr val="000000"/>
                </a:solidFill>
                <a:latin typeface="微软雅黑" panose="020B0503020204020204" charset="-122"/>
              </a:rPr>
              <a:t>凹陷</a:t>
            </a:r>
            <a:endParaRPr lang="zh-CN" altLang="en-US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795"/>
              </a:lnSpc>
              <a:buClrTx/>
              <a:buSzTx/>
              <a:buNone/>
              <a:tabLst>
                <a:tab pos="114300" algn="l"/>
                <a:tab pos="685800" algn="l"/>
              </a:tabLst>
              <a:defRPr/>
            </a:pPr>
            <a:r>
              <a:rPr lang="en-US" altLang="zh-CN">
                <a:solidFill>
                  <a:srgbClr val="000000"/>
                </a:solidFill>
                <a:latin typeface="微软雅黑" panose="020B0503020204020204" charset="-122"/>
              </a:rPr>
              <a:t>2</a:t>
            </a:r>
            <a:endParaRPr lang="en-US" altLang="zh-CN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995"/>
              </a:lnSpc>
              <a:buClrTx/>
              <a:buSzTx/>
              <a:buNone/>
              <a:tabLst>
                <a:tab pos="114300" algn="l"/>
                <a:tab pos="685800" algn="l"/>
              </a:tabLst>
              <a:defRPr/>
            </a:pPr>
            <a:r>
              <a:rPr lang="en-US" altLang="zh-CN">
                <a:solidFill>
                  <a:srgbClr val="000000"/>
                </a:solidFill>
                <a:latin typeface="微软雅黑" panose="020B0503020204020204" charset="-122"/>
              </a:rPr>
              <a:t>	</a:t>
            </a:r>
            <a:r>
              <a:rPr lang="zh-CN" altLang="en-US" sz="2195">
                <a:solidFill>
                  <a:srgbClr val="0000FF"/>
                </a:solidFill>
                <a:latin typeface="微软雅黑" panose="020B0503020204020204" charset="-122"/>
              </a:rPr>
              <a:t>色泽</a:t>
            </a:r>
            <a:r>
              <a:rPr lang="en-US" altLang="zh-CN" sz="2400" b="1">
                <a:solidFill>
                  <a:srgbClr val="0000FF"/>
                </a:solidFill>
                <a:latin typeface="微软雅黑" panose="020B0503020204020204" charset="-122"/>
              </a:rPr>
              <a:t>?</a:t>
            </a:r>
            <a:endParaRPr lang="zh-CN" altLang="en-US" sz="2400" b="1">
              <a:solidFill>
                <a:srgbClr val="0000FF"/>
              </a:solidFill>
              <a:latin typeface="微软雅黑" panose="020B0503020204020204" charset="-122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4149216" y="2772130"/>
            <a:ext cx="570669" cy="47448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1800"/>
              </a:lnSpc>
              <a:buClrTx/>
              <a:buSzTx/>
              <a:buNone/>
              <a:tabLst>
                <a:tab pos="431800" algn="l"/>
              </a:tabLst>
              <a:defRPr/>
            </a:pPr>
            <a:r>
              <a:rPr lang="zh-CN" altLang="en-US">
                <a:solidFill>
                  <a:srgbClr val="000000"/>
                </a:solidFill>
                <a:latin typeface="微软雅黑" panose="020B0503020204020204" charset="-122"/>
              </a:rPr>
              <a:t>稍凹</a:t>
            </a:r>
            <a:endParaRPr lang="zh-CN" altLang="en-US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870"/>
              </a:lnSpc>
              <a:buClrTx/>
              <a:buSzTx/>
              <a:buNone/>
              <a:tabLst>
                <a:tab pos="431800" algn="l"/>
              </a:tabLst>
              <a:defRPr/>
            </a:pPr>
            <a:r>
              <a:rPr lang="zh-CN" altLang="en-US">
                <a:solidFill>
                  <a:srgbClr val="000000"/>
                </a:solidFill>
                <a:latin typeface="微软雅黑" panose="020B0503020204020204" charset="-122"/>
              </a:rPr>
              <a:t>	</a:t>
            </a:r>
            <a:r>
              <a:rPr lang="en-US" altLang="zh-CN">
                <a:solidFill>
                  <a:srgbClr val="000000"/>
                </a:solidFill>
                <a:latin typeface="微软雅黑" panose="020B0503020204020204" charset="-122"/>
              </a:rPr>
              <a:t>3</a:t>
            </a:r>
            <a:endParaRPr lang="zh-CN" altLang="en-US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6082919" y="2772130"/>
            <a:ext cx="461665" cy="512961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1800"/>
              </a:lnSpc>
              <a:buClrTx/>
              <a:buSzTx/>
              <a:buNone/>
              <a:tabLst>
                <a:tab pos="266700" algn="l"/>
              </a:tabLst>
              <a:defRPr/>
            </a:pPr>
            <a:r>
              <a:rPr lang="zh-CN" altLang="en-US">
                <a:solidFill>
                  <a:srgbClr val="000000"/>
                </a:solidFill>
                <a:latin typeface="微软雅黑" panose="020B0503020204020204" charset="-122"/>
              </a:rPr>
              <a:t>平坦</a:t>
            </a:r>
            <a:endParaRPr lang="zh-CN" altLang="en-US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2240"/>
              </a:lnSpc>
              <a:buClrTx/>
              <a:buSzTx/>
              <a:buNone/>
              <a:tabLst>
                <a:tab pos="266700" algn="l"/>
              </a:tabLst>
              <a:defRPr/>
            </a:pPr>
            <a:r>
              <a:rPr lang="zh-CN" altLang="en-US">
                <a:solidFill>
                  <a:srgbClr val="000000"/>
                </a:solidFill>
                <a:latin typeface="微软雅黑" panose="020B0503020204020204" charset="-122"/>
              </a:rPr>
              <a:t>	</a:t>
            </a:r>
            <a:r>
              <a:rPr lang="en-US" altLang="zh-CN">
                <a:solidFill>
                  <a:srgbClr val="000000"/>
                </a:solidFill>
                <a:latin typeface="微软雅黑" panose="020B0503020204020204" charset="-122"/>
              </a:rPr>
              <a:t>4</a:t>
            </a:r>
            <a:endParaRPr lang="zh-CN" altLang="en-US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3668014" y="3844010"/>
            <a:ext cx="134652" cy="23083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>
                <a:solidFill>
                  <a:srgbClr val="000000"/>
                </a:solidFill>
                <a:latin typeface="微软雅黑" panose="020B0503020204020204" charset="-122"/>
              </a:rPr>
              <a:t>5</a:t>
            </a:r>
            <a:endParaRPr lang="zh-CN" altLang="en-US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583009" y="4849955"/>
            <a:ext cx="1970091" cy="53860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1800"/>
              </a:lnSpc>
              <a:buClrTx/>
              <a:buSzTx/>
              <a:buNone/>
              <a:tabLst>
                <a:tab pos="482600" algn="l"/>
              </a:tabLst>
              <a:defRPr/>
            </a:pPr>
            <a:r>
              <a:rPr lang="zh-CN" altLang="en-US" sz="1800">
                <a:solidFill>
                  <a:srgbClr val="FF0000"/>
                </a:solidFill>
                <a:latin typeface="微软雅黑" panose="020B0503020204020204" charset="-122"/>
              </a:rPr>
              <a:t>验证集精度</a:t>
            </a:r>
            <a:endParaRPr lang="zh-CN" altLang="en-US" sz="1800">
              <a:solidFill>
                <a:srgbClr val="FF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2355"/>
              </a:lnSpc>
              <a:buClrTx/>
              <a:buSzTx/>
              <a:buNone/>
              <a:tabLst>
                <a:tab pos="482600" algn="l"/>
              </a:tabLst>
              <a:defRPr/>
            </a:pPr>
            <a:r>
              <a:rPr lang="zh-CN" altLang="en-US" sz="1800">
                <a:solidFill>
                  <a:srgbClr val="FF0000"/>
                </a:solidFill>
                <a:latin typeface="微软雅黑" panose="020B0503020204020204" charset="-122"/>
              </a:rPr>
              <a:t>	</a:t>
            </a:r>
            <a:r>
              <a:rPr lang="zh-CN" altLang="en-US">
                <a:solidFill>
                  <a:srgbClr val="FF0000"/>
                </a:solidFill>
                <a:latin typeface="微软雅黑" panose="020B0503020204020204" charset="-122"/>
              </a:rPr>
              <a:t>剪枝前</a:t>
            </a:r>
            <a:r>
              <a:rPr lang="en-US" altLang="zh-CN">
                <a:solidFill>
                  <a:srgbClr val="FF0000"/>
                </a:solidFill>
                <a:latin typeface="微软雅黑" panose="020B0503020204020204" charset="-122"/>
              </a:rPr>
              <a:t>: 57.1%</a:t>
            </a:r>
            <a:endParaRPr lang="zh-CN" altLang="en-US">
              <a:solidFill>
                <a:srgbClr val="FF0000"/>
              </a:solidFill>
              <a:latin typeface="微软雅黑" panose="020B0503020204020204" charset="-122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624157" y="5423495"/>
            <a:ext cx="1931619" cy="525785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1800"/>
              </a:lnSpc>
              <a:buClrTx/>
              <a:buSzTx/>
              <a:buNone/>
              <a:tabLst>
                <a:tab pos="444500" algn="l"/>
              </a:tabLst>
              <a:defRPr/>
            </a:pPr>
            <a:r>
              <a:rPr lang="zh-CN" altLang="en-US"/>
              <a:t>	</a:t>
            </a:r>
            <a:r>
              <a:rPr lang="zh-CN" altLang="en-US">
                <a:solidFill>
                  <a:srgbClr val="FF0000"/>
                </a:solidFill>
                <a:latin typeface="微软雅黑" panose="020B0503020204020204" charset="-122"/>
              </a:rPr>
              <a:t>剪枝后</a:t>
            </a:r>
            <a:r>
              <a:rPr lang="en-US" altLang="zh-CN">
                <a:solidFill>
                  <a:srgbClr val="FF0000"/>
                </a:solidFill>
                <a:latin typeface="微软雅黑" panose="020B0503020204020204" charset="-122"/>
              </a:rPr>
              <a:t>: 71.4%</a:t>
            </a:r>
            <a:endParaRPr lang="en-US" altLang="zh-CN">
              <a:solidFill>
                <a:srgbClr val="FF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2345"/>
              </a:lnSpc>
              <a:buClrTx/>
              <a:buSzTx/>
              <a:buNone/>
              <a:tabLst>
                <a:tab pos="444500" algn="l"/>
              </a:tabLst>
              <a:defRPr/>
            </a:pPr>
            <a:r>
              <a:rPr lang="zh-CN" altLang="en-US">
                <a:solidFill>
                  <a:srgbClr val="FF0000"/>
                </a:solidFill>
                <a:latin typeface="微软雅黑" panose="020B0503020204020204" charset="-122"/>
              </a:rPr>
              <a:t>后剪枝决策</a:t>
            </a:r>
            <a:r>
              <a:rPr lang="en-US" altLang="zh-CN">
                <a:solidFill>
                  <a:srgbClr val="FF0000"/>
                </a:solidFill>
                <a:latin typeface="微软雅黑" panose="020B0503020204020204" charset="-122"/>
              </a:rPr>
              <a:t>: </a:t>
            </a:r>
            <a:r>
              <a:rPr lang="zh-CN" altLang="en-US">
                <a:solidFill>
                  <a:srgbClr val="FF0000"/>
                </a:solidFill>
                <a:latin typeface="微软雅黑" panose="020B0503020204020204" charset="-122"/>
              </a:rPr>
              <a:t>剪枝</a:t>
            </a:r>
            <a:endParaRPr lang="zh-CN" altLang="en-US">
              <a:solidFill>
                <a:srgbClr val="FF0000"/>
              </a:solidFill>
              <a:latin typeface="微软雅黑" panose="020B0503020204020204" charset="-122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3957192" y="4985984"/>
            <a:ext cx="359073" cy="169085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50"/>
              </a:lnSpc>
            </a:pPr>
            <a:r>
              <a:rPr lang="zh-CN" altLang="en-US" sz="1405">
                <a:solidFill>
                  <a:srgbClr val="000000"/>
                </a:solidFill>
                <a:latin typeface="微软雅黑" panose="020B0503020204020204" charset="-122"/>
              </a:rPr>
              <a:t>好瓜</a:t>
            </a:r>
            <a:endParaRPr lang="zh-CN" altLang="en-US" sz="1405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351739" y="1253271"/>
            <a:ext cx="846386" cy="27084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10"/>
              </a:lnSpc>
            </a:pPr>
            <a:r>
              <a:rPr lang="zh-CN" altLang="en-US" sz="2195">
                <a:solidFill>
                  <a:srgbClr val="000000"/>
                </a:solidFill>
                <a:latin typeface="微软雅黑" panose="020B0503020204020204" charset="-122"/>
              </a:rPr>
              <a:t>对结点</a:t>
            </a:r>
            <a:endParaRPr lang="zh-CN" altLang="en-US" sz="2195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1485900" y="1334815"/>
            <a:ext cx="7043595" cy="654025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2110"/>
              </a:lnSpc>
              <a:buClrTx/>
              <a:buSzTx/>
              <a:buNone/>
              <a:tabLst>
                <a:tab pos="139700" algn="l"/>
              </a:tabLst>
              <a:defRPr/>
            </a:pPr>
            <a:r>
              <a:rPr lang="zh-CN" altLang="en-US" sz="2195">
                <a:solidFill>
                  <a:srgbClr val="000000"/>
                </a:solidFill>
                <a:latin typeface="微软雅黑" panose="020B0503020204020204" charset="-122"/>
              </a:rPr>
              <a:t>，若将其替换为叶结点，根据落在其上的训练样例</a:t>
            </a:r>
            <a:endParaRPr lang="zh-CN" altLang="en-US" sz="2195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3010"/>
              </a:lnSpc>
              <a:buClrTx/>
              <a:buSzTx/>
              <a:buNone/>
              <a:tabLst>
                <a:tab pos="139700" algn="l"/>
              </a:tabLst>
              <a:defRPr/>
            </a:pPr>
            <a:r>
              <a:rPr lang="zh-CN" altLang="en-US" sz="2195">
                <a:solidFill>
                  <a:srgbClr val="000000"/>
                </a:solidFill>
                <a:latin typeface="微软雅黑" panose="020B0503020204020204" charset="-122"/>
              </a:rPr>
              <a:t>	，将其标记为“好瓜”，测得验证集精度提升至 </a:t>
            </a:r>
            <a:r>
              <a:rPr lang="en-US" altLang="zh-CN" sz="2005">
                <a:solidFill>
                  <a:srgbClr val="000000"/>
                </a:solidFill>
                <a:latin typeface="Times New Roman" panose="02020603050405020304"/>
              </a:rPr>
              <a:t>71.4%</a:t>
            </a:r>
            <a:r>
              <a:rPr lang="zh-CN" altLang="en-US" sz="2195">
                <a:solidFill>
                  <a:srgbClr val="000000"/>
                </a:solidFill>
                <a:latin typeface="微软雅黑" panose="020B0503020204020204" charset="-122"/>
              </a:rPr>
              <a:t>，</a:t>
            </a:r>
            <a:endParaRPr lang="zh-CN" altLang="en-US" sz="2195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351739" y="1990637"/>
            <a:ext cx="1128514" cy="27097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15"/>
              </a:lnSpc>
            </a:pPr>
            <a:r>
              <a:rPr lang="zh-CN" altLang="en-US" sz="2200">
                <a:solidFill>
                  <a:srgbClr val="000000"/>
                </a:solidFill>
                <a:latin typeface="微软雅黑" panose="020B0503020204020204" charset="-122"/>
              </a:rPr>
              <a:t>决定剪枝</a:t>
            </a:r>
            <a:endParaRPr lang="zh-CN" altLang="en-US" sz="2200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pic>
        <p:nvPicPr>
          <p:cNvPr id="51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3476" y="2979957"/>
            <a:ext cx="622300" cy="646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ws_F67D.tmp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" name="图片 2" descr="ws_F68E.tmp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93800" y="1257300"/>
            <a:ext cx="254000" cy="279400"/>
          </a:xfrm>
          <a:prstGeom prst="rect">
            <a:avLst/>
          </a:prstGeom>
        </p:spPr>
      </p:pic>
      <p:pic>
        <p:nvPicPr>
          <p:cNvPr id="4" name="图片 3" descr="ws_F69E.tmp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78000" y="1257300"/>
            <a:ext cx="266700" cy="279400"/>
          </a:xfrm>
          <a:prstGeom prst="rect">
            <a:avLst/>
          </a:prstGeom>
        </p:spPr>
      </p:pic>
      <p:pic>
        <p:nvPicPr>
          <p:cNvPr id="5" name="图片 4" descr="ws_F6AF.tmp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218541" y="306577"/>
            <a:ext cx="1695977" cy="37189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910"/>
              </a:lnSpc>
            </a:pPr>
            <a:r>
              <a:rPr lang="zh-CN" altLang="en-US" sz="2795">
                <a:solidFill>
                  <a:srgbClr val="000000"/>
                </a:solidFill>
                <a:latin typeface="微软雅黑" panose="020B0503020204020204" charset="-122"/>
              </a:rPr>
              <a:t>后剪枝 </a:t>
            </a:r>
            <a:r>
              <a:rPr lang="en-US" altLang="zh-CN" sz="2400">
                <a:solidFill>
                  <a:srgbClr val="000000"/>
                </a:solidFill>
                <a:latin typeface="Times New Roman" panose="02020603050405020304"/>
              </a:rPr>
              <a:t>(</a:t>
            </a:r>
            <a:r>
              <a:rPr lang="zh-CN" altLang="en-US" sz="2400">
                <a:solidFill>
                  <a:srgbClr val="000000"/>
                </a:solidFill>
                <a:latin typeface="微软雅黑" panose="020B0503020204020204" charset="-122"/>
              </a:rPr>
              <a:t>续</a:t>
            </a:r>
            <a:r>
              <a:rPr lang="en-US" altLang="zh-CN" sz="2400">
                <a:solidFill>
                  <a:srgbClr val="000000"/>
                </a:solidFill>
                <a:latin typeface="Times New Roman" panose="02020603050405020304"/>
              </a:rPr>
              <a:t>)</a:t>
            </a:r>
            <a:endParaRPr lang="zh-CN" altLang="en-US" sz="2400">
              <a:solidFill>
                <a:srgbClr val="000000"/>
              </a:solidFill>
              <a:latin typeface="Times New Roman" panose="02020603050405020304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039110" y="4978110"/>
            <a:ext cx="359073" cy="169085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50"/>
              </a:lnSpc>
            </a:pPr>
            <a:r>
              <a:rPr lang="zh-CN" altLang="en-US" sz="1405">
                <a:solidFill>
                  <a:srgbClr val="000000"/>
                </a:solidFill>
                <a:latin typeface="微软雅黑" panose="020B0503020204020204" charset="-122"/>
              </a:rPr>
              <a:t>好瓜</a:t>
            </a:r>
            <a:endParaRPr lang="zh-CN" altLang="en-US" sz="1405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873116" y="4978110"/>
            <a:ext cx="359073" cy="169085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50"/>
              </a:lnSpc>
            </a:pPr>
            <a:r>
              <a:rPr lang="zh-CN" altLang="en-US" sz="1405">
                <a:solidFill>
                  <a:srgbClr val="000000"/>
                </a:solidFill>
                <a:latin typeface="微软雅黑" panose="020B0503020204020204" charset="-122"/>
              </a:rPr>
              <a:t>好瓜</a:t>
            </a:r>
            <a:endParaRPr lang="zh-CN" altLang="en-US" sz="1405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189221" y="4549622"/>
            <a:ext cx="1130118" cy="23083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zh-CN" altLang="en-US">
                <a:solidFill>
                  <a:srgbClr val="000000"/>
                </a:solidFill>
                <a:latin typeface="微软雅黑" panose="020B0503020204020204" charset="-122"/>
              </a:rPr>
              <a:t>乌黑   浅白</a:t>
            </a:r>
            <a:endParaRPr lang="zh-CN" altLang="en-US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141852" y="4549622"/>
            <a:ext cx="461665" cy="23083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zh-CN" altLang="en-US">
                <a:solidFill>
                  <a:srgbClr val="000000"/>
                </a:solidFill>
                <a:latin typeface="微软雅黑" panose="020B0503020204020204" charset="-122"/>
              </a:rPr>
              <a:t>青绿</a:t>
            </a:r>
            <a:endParaRPr lang="zh-CN" altLang="en-US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873116" y="3670655"/>
            <a:ext cx="1360950" cy="61555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1800"/>
              </a:lnSpc>
              <a:buClrTx/>
              <a:buSzTx/>
              <a:buNone/>
              <a:tabLst>
                <a:tab pos="228600" algn="l"/>
              </a:tabLst>
              <a:defRPr/>
            </a:pPr>
            <a:r>
              <a:rPr lang="zh-CN" altLang="en-US"/>
              <a:t>	</a:t>
            </a:r>
            <a:r>
              <a:rPr lang="zh-CN" altLang="en-US">
                <a:solidFill>
                  <a:srgbClr val="000000"/>
                </a:solidFill>
                <a:latin typeface="微软雅黑" panose="020B0503020204020204" charset="-122"/>
              </a:rPr>
              <a:t>蜷缩   硬挺</a:t>
            </a:r>
            <a:endParaRPr lang="zh-CN" altLang="en-US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28600" algn="l"/>
              </a:tabLst>
              <a:defRPr/>
            </a:pPr>
            <a:endParaRPr lang="zh-CN" altLang="en-US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965"/>
              </a:lnSpc>
              <a:buClrTx/>
              <a:buSzTx/>
              <a:buNone/>
              <a:tabLst>
                <a:tab pos="228600" algn="l"/>
              </a:tabLst>
              <a:defRPr/>
            </a:pPr>
            <a:r>
              <a:rPr lang="zh-CN" altLang="en-US" sz="1405">
                <a:solidFill>
                  <a:srgbClr val="000000"/>
                </a:solidFill>
                <a:latin typeface="微软雅黑" panose="020B0503020204020204" charset="-122"/>
              </a:rPr>
              <a:t>坏瓜          好瓜</a:t>
            </a:r>
            <a:endParaRPr lang="zh-CN" altLang="en-US" sz="1405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854196" y="3670655"/>
            <a:ext cx="666849" cy="654025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1800"/>
              </a:lnSpc>
              <a:buClrTx/>
              <a:buSzTx/>
              <a:buNone/>
              <a:tabLst>
                <a:tab pos="203200" algn="l"/>
              </a:tabLst>
              <a:defRPr/>
            </a:pPr>
            <a:r>
              <a:rPr lang="zh-CN" altLang="en-US"/>
              <a:t>	</a:t>
            </a:r>
            <a:r>
              <a:rPr lang="zh-CN" altLang="en-US">
                <a:solidFill>
                  <a:srgbClr val="000000"/>
                </a:solidFill>
                <a:latin typeface="微软雅黑" panose="020B0503020204020204" charset="-122"/>
              </a:rPr>
              <a:t>稍蜷</a:t>
            </a:r>
            <a:endParaRPr lang="zh-CN" altLang="en-US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03200" algn="l"/>
              </a:tabLst>
              <a:defRPr/>
            </a:pPr>
            <a:endParaRPr lang="zh-CN" altLang="en-US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2340"/>
              </a:lnSpc>
              <a:buClrTx/>
              <a:buSzTx/>
              <a:buNone/>
              <a:tabLst>
                <a:tab pos="203200" algn="l"/>
              </a:tabLst>
              <a:defRPr/>
            </a:pPr>
            <a:r>
              <a:rPr lang="zh-CN" altLang="en-US" sz="2195">
                <a:solidFill>
                  <a:srgbClr val="000000"/>
                </a:solidFill>
                <a:latin typeface="微软雅黑" panose="020B0503020204020204" charset="-122"/>
              </a:rPr>
              <a:t>色泽</a:t>
            </a:r>
            <a:endParaRPr lang="zh-CN" altLang="en-US" sz="2195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701794" y="3144705"/>
            <a:ext cx="706925" cy="34624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660"/>
              </a:lnSpc>
            </a:pPr>
            <a:r>
              <a:rPr lang="zh-CN" altLang="en-US" sz="2195">
                <a:solidFill>
                  <a:srgbClr val="0000FF"/>
                </a:solidFill>
                <a:latin typeface="微软雅黑" panose="020B0503020204020204" charset="-122"/>
              </a:rPr>
              <a:t>根蒂</a:t>
            </a:r>
            <a:r>
              <a:rPr lang="en-US" altLang="zh-CN" sz="2400" b="1">
                <a:solidFill>
                  <a:srgbClr val="0000FF"/>
                </a:solidFill>
                <a:latin typeface="微软雅黑" panose="020B0503020204020204" charset="-122"/>
              </a:rPr>
              <a:t>?</a:t>
            </a:r>
            <a:endParaRPr lang="zh-CN" altLang="en-US" sz="2400" b="1">
              <a:solidFill>
                <a:srgbClr val="0000FF"/>
              </a:solidFill>
              <a:latin typeface="微软雅黑" panose="020B0503020204020204" charset="-122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6635750" y="3230082"/>
            <a:ext cx="359073" cy="169085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50"/>
              </a:lnSpc>
            </a:pPr>
            <a:r>
              <a:rPr lang="zh-CN" altLang="en-US" sz="1405">
                <a:solidFill>
                  <a:srgbClr val="000000"/>
                </a:solidFill>
                <a:latin typeface="微软雅黑" panose="020B0503020204020204" charset="-122"/>
              </a:rPr>
              <a:t>坏瓜</a:t>
            </a:r>
            <a:endParaRPr lang="zh-CN" altLang="en-US" sz="1405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802634" y="2279073"/>
            <a:ext cx="706925" cy="34624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660"/>
              </a:lnSpc>
            </a:pPr>
            <a:r>
              <a:rPr lang="zh-CN" altLang="en-US" sz="2200">
                <a:solidFill>
                  <a:srgbClr val="0000FF"/>
                </a:solidFill>
                <a:latin typeface="微软雅黑" panose="020B0503020204020204" charset="-122"/>
              </a:rPr>
              <a:t>脐部</a:t>
            </a:r>
            <a:r>
              <a:rPr lang="en-US" altLang="zh-CN" sz="2400" b="1">
                <a:solidFill>
                  <a:srgbClr val="0000FF"/>
                </a:solidFill>
                <a:latin typeface="微软雅黑" panose="020B0503020204020204" charset="-122"/>
              </a:rPr>
              <a:t>?</a:t>
            </a:r>
            <a:endParaRPr lang="zh-CN" altLang="en-US" sz="2400" b="1">
              <a:solidFill>
                <a:srgbClr val="0000FF"/>
              </a:solidFill>
              <a:latin typeface="微软雅黑" panose="020B0503020204020204" charset="-122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6082919" y="2772130"/>
            <a:ext cx="461665" cy="23083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zh-CN" altLang="en-US">
                <a:solidFill>
                  <a:srgbClr val="000000"/>
                </a:solidFill>
                <a:latin typeface="微软雅黑" panose="020B0503020204020204" charset="-122"/>
              </a:rPr>
              <a:t>平坦</a:t>
            </a:r>
            <a:endParaRPr lang="zh-CN" altLang="en-US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4149216" y="2772130"/>
            <a:ext cx="461665" cy="23083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zh-CN" altLang="en-US">
                <a:solidFill>
                  <a:srgbClr val="000000"/>
                </a:solidFill>
                <a:latin typeface="微软雅黑" panose="020B0503020204020204" charset="-122"/>
              </a:rPr>
              <a:t>稍凹</a:t>
            </a:r>
            <a:endParaRPr lang="zh-CN" altLang="en-US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2504820" y="2772130"/>
            <a:ext cx="461665" cy="23083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zh-CN" altLang="en-US">
                <a:solidFill>
                  <a:srgbClr val="000000"/>
                </a:solidFill>
                <a:latin typeface="微软雅黑" panose="020B0503020204020204" charset="-122"/>
              </a:rPr>
              <a:t>凹陷</a:t>
            </a:r>
            <a:endParaRPr lang="zh-CN" altLang="en-US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3551809" y="2147544"/>
            <a:ext cx="134652" cy="23083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>
                <a:solidFill>
                  <a:srgbClr val="000000"/>
                </a:solidFill>
                <a:latin typeface="微软雅黑" panose="020B0503020204020204" charset="-122"/>
              </a:rPr>
              <a:t>1</a:t>
            </a:r>
            <a:endParaRPr lang="zh-CN" altLang="en-US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4581778" y="3009874"/>
            <a:ext cx="134652" cy="23083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>
                <a:solidFill>
                  <a:srgbClr val="000000"/>
                </a:solidFill>
                <a:latin typeface="微软雅黑" panose="020B0503020204020204" charset="-122"/>
              </a:rPr>
              <a:t>3</a:t>
            </a:r>
            <a:endParaRPr lang="zh-CN" altLang="en-US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6338570" y="3056737"/>
            <a:ext cx="134652" cy="23083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>
                <a:solidFill>
                  <a:srgbClr val="000000"/>
                </a:solidFill>
                <a:latin typeface="微软雅黑" panose="020B0503020204020204" charset="-122"/>
              </a:rPr>
              <a:t>4</a:t>
            </a:r>
            <a:endParaRPr lang="zh-CN" altLang="en-US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668014" y="3844010"/>
            <a:ext cx="134652" cy="23083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>
                <a:solidFill>
                  <a:srgbClr val="000000"/>
                </a:solidFill>
                <a:latin typeface="微软雅黑" panose="020B0503020204020204" charset="-122"/>
              </a:rPr>
              <a:t>5</a:t>
            </a:r>
            <a:endParaRPr lang="zh-CN" altLang="en-US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351739" y="1253271"/>
            <a:ext cx="846386" cy="27084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10"/>
              </a:lnSpc>
            </a:pPr>
            <a:r>
              <a:rPr lang="zh-CN" altLang="en-US" sz="2195">
                <a:solidFill>
                  <a:srgbClr val="000000"/>
                </a:solidFill>
                <a:latin typeface="微软雅黑" panose="020B0503020204020204" charset="-122"/>
              </a:rPr>
              <a:t>对结点</a:t>
            </a:r>
            <a:endParaRPr lang="zh-CN" altLang="en-US" sz="2195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485900" y="1253271"/>
            <a:ext cx="282129" cy="27084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10"/>
              </a:lnSpc>
            </a:pPr>
            <a:r>
              <a:rPr lang="zh-CN" altLang="en-US" sz="2195">
                <a:solidFill>
                  <a:srgbClr val="000000"/>
                </a:solidFill>
                <a:latin typeface="微软雅黑" panose="020B0503020204020204" charset="-122"/>
              </a:rPr>
              <a:t>和</a:t>
            </a:r>
            <a:endParaRPr lang="zh-CN" altLang="en-US" sz="2195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128775" y="1268760"/>
            <a:ext cx="6206827" cy="27084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10"/>
              </a:lnSpc>
            </a:pPr>
            <a:r>
              <a:rPr lang="zh-CN" altLang="en-US" sz="2195">
                <a:solidFill>
                  <a:srgbClr val="000000"/>
                </a:solidFill>
                <a:latin typeface="微软雅黑" panose="020B0503020204020204" charset="-122"/>
              </a:rPr>
              <a:t>，先后替换为叶结点，均未测得验证集精度提升，</a:t>
            </a:r>
            <a:endParaRPr lang="zh-CN" altLang="en-US" sz="2195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351739" y="1622079"/>
            <a:ext cx="1410643" cy="27084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10"/>
              </a:lnSpc>
            </a:pPr>
            <a:r>
              <a:rPr lang="zh-CN" altLang="en-US" sz="2195">
                <a:solidFill>
                  <a:srgbClr val="000000"/>
                </a:solidFill>
                <a:latin typeface="微软雅黑" panose="020B0503020204020204" charset="-122"/>
              </a:rPr>
              <a:t>于是不剪枝</a:t>
            </a:r>
            <a:endParaRPr lang="zh-CN" altLang="en-US" sz="2195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2142108" y="3227923"/>
            <a:ext cx="359073" cy="169085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50"/>
              </a:lnSpc>
            </a:pPr>
            <a:r>
              <a:rPr lang="zh-CN" altLang="en-US" sz="1405">
                <a:solidFill>
                  <a:srgbClr val="FF0000"/>
                </a:solidFill>
                <a:latin typeface="微软雅黑" panose="020B0503020204020204" charset="-122"/>
              </a:rPr>
              <a:t>好瓜</a:t>
            </a:r>
            <a:endParaRPr lang="zh-CN" altLang="en-US" sz="1405">
              <a:solidFill>
                <a:srgbClr val="FF0000"/>
              </a:solidFill>
              <a:latin typeface="微软雅黑" panose="020B0503020204020204" charset="-122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3977894" y="4986619"/>
            <a:ext cx="359073" cy="169085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50"/>
              </a:lnSpc>
            </a:pPr>
            <a:r>
              <a:rPr lang="zh-CN" altLang="en-US" sz="1405">
                <a:solidFill>
                  <a:srgbClr val="FF0000"/>
                </a:solidFill>
                <a:latin typeface="微软雅黑" panose="020B0503020204020204" charset="-122"/>
              </a:rPr>
              <a:t>好瓜</a:t>
            </a:r>
            <a:endParaRPr lang="zh-CN" altLang="en-US" sz="1405">
              <a:solidFill>
                <a:srgbClr val="FF0000"/>
              </a:solidFill>
              <a:latin typeface="微软雅黑" panose="020B0503020204020204" charset="-122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1942210" y="3082391"/>
            <a:ext cx="134652" cy="23083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>
                <a:solidFill>
                  <a:srgbClr val="000000"/>
                </a:solidFill>
                <a:latin typeface="微软雅黑" panose="020B0503020204020204" charset="-122"/>
              </a:rPr>
              <a:t>2</a:t>
            </a:r>
            <a:endParaRPr lang="zh-CN" altLang="en-US">
              <a:solidFill>
                <a:srgbClr val="000000"/>
              </a:solidFill>
              <a:latin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ws_FDE1.tmp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 rot="18900000">
            <a:off x="3100732" y="4509911"/>
            <a:ext cx="65" cy="25071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5"/>
              </a:lnSpc>
            </a:pPr>
            <a:endParaRPr lang="zh-CN" altLang="en-US" sz="2540">
              <a:solidFill>
                <a:srgbClr val="00FFFF"/>
              </a:solidFill>
              <a:latin typeface="微软雅黑" panose="020B0503020204020204" charset="-122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18541" y="306577"/>
            <a:ext cx="4796185" cy="1269578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2910"/>
              </a:lnSpc>
              <a:buClrTx/>
              <a:buSzTx/>
              <a:buNone/>
              <a:tabLst>
                <a:tab pos="127000" algn="l"/>
              </a:tabLst>
              <a:defRPr/>
            </a:pPr>
            <a:r>
              <a:rPr lang="zh-CN" altLang="en-US" sz="2795">
                <a:solidFill>
                  <a:srgbClr val="000000"/>
                </a:solidFill>
                <a:latin typeface="微软雅黑" panose="020B0503020204020204" charset="-122"/>
              </a:rPr>
              <a:t>后剪枝 </a:t>
            </a:r>
            <a:r>
              <a:rPr lang="en-US" altLang="zh-CN" sz="2400">
                <a:solidFill>
                  <a:srgbClr val="000000"/>
                </a:solidFill>
                <a:latin typeface="Times New Roman" panose="02020603050405020304"/>
              </a:rPr>
              <a:t>(</a:t>
            </a:r>
            <a:r>
              <a:rPr lang="zh-CN" altLang="en-US" sz="2400">
                <a:solidFill>
                  <a:srgbClr val="000000"/>
                </a:solidFill>
                <a:latin typeface="微软雅黑" panose="020B0503020204020204" charset="-122"/>
              </a:rPr>
              <a:t>续</a:t>
            </a:r>
            <a:r>
              <a:rPr lang="en-US" altLang="zh-CN" sz="2400">
                <a:solidFill>
                  <a:srgbClr val="000000"/>
                </a:solidFill>
                <a:latin typeface="Times New Roman" panose="02020603050405020304"/>
              </a:rPr>
              <a:t>)</a:t>
            </a:r>
            <a:endParaRPr lang="en-US" altLang="zh-CN" sz="2400">
              <a:solidFill>
                <a:srgbClr val="000000"/>
              </a:solidFill>
              <a:latin typeface="Times New Roman" panose="02020603050405020304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27000" algn="l"/>
              </a:tabLst>
              <a:defRPr/>
            </a:pPr>
            <a:endParaRPr lang="en-US" altLang="zh-CN" sz="2400">
              <a:solidFill>
                <a:srgbClr val="000000"/>
              </a:solidFill>
              <a:latin typeface="Times New Roman" panose="02020603050405020304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27000" algn="l"/>
              </a:tabLst>
              <a:defRPr/>
            </a:pPr>
            <a:endParaRPr lang="en-US" altLang="zh-CN" sz="2400">
              <a:solidFill>
                <a:srgbClr val="000000"/>
              </a:solidFill>
              <a:latin typeface="Times New Roman" panose="02020603050405020304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27000" algn="l"/>
              </a:tabLst>
              <a:defRPr/>
            </a:pPr>
            <a:endParaRPr lang="en-US" altLang="zh-CN" sz="2400">
              <a:solidFill>
                <a:srgbClr val="000000"/>
              </a:solidFill>
              <a:latin typeface="Times New Roman" panose="02020603050405020304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27000" algn="l"/>
              </a:tabLst>
              <a:defRPr/>
            </a:pPr>
            <a:endParaRPr lang="en-US" altLang="zh-CN" sz="2400">
              <a:solidFill>
                <a:srgbClr val="000000"/>
              </a:solidFill>
              <a:latin typeface="Times New Roman" panose="02020603050405020304"/>
            </a:endParaRPr>
          </a:p>
          <a:p>
            <a:pPr marL="0" marR="0" lvl="0" indent="0" defTabSz="914400" eaLnBrk="1" fontAlgn="auto" latinLnBrk="0" hangingPunct="1">
              <a:lnSpc>
                <a:spcPts val="3015"/>
              </a:lnSpc>
              <a:buClrTx/>
              <a:buSzTx/>
              <a:buNone/>
              <a:tabLst>
                <a:tab pos="127000" algn="l"/>
              </a:tabLst>
              <a:defRPr/>
            </a:pPr>
            <a:r>
              <a:rPr lang="en-US" altLang="zh-CN" sz="2400">
                <a:solidFill>
                  <a:srgbClr val="000000"/>
                </a:solidFill>
                <a:latin typeface="Times New Roman" panose="02020603050405020304"/>
              </a:rPr>
              <a:t>	</a:t>
            </a:r>
            <a:r>
              <a:rPr lang="zh-CN" altLang="en-US" sz="2795">
                <a:solidFill>
                  <a:srgbClr val="000000"/>
                </a:solidFill>
                <a:latin typeface="微软雅黑" panose="020B0503020204020204" charset="-122"/>
              </a:rPr>
              <a:t>最终，后剪枝得到的决策树：</a:t>
            </a:r>
            <a:endParaRPr lang="zh-CN" altLang="en-US" sz="2795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039110" y="4978110"/>
            <a:ext cx="359073" cy="169085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50"/>
              </a:lnSpc>
            </a:pPr>
            <a:r>
              <a:rPr lang="zh-CN" altLang="en-US" sz="1405">
                <a:solidFill>
                  <a:srgbClr val="000000"/>
                </a:solidFill>
                <a:latin typeface="微软雅黑" panose="020B0503020204020204" charset="-122"/>
              </a:rPr>
              <a:t>好瓜</a:t>
            </a:r>
            <a:endParaRPr lang="zh-CN" altLang="en-US" sz="1405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873116" y="4978110"/>
            <a:ext cx="359073" cy="169085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50"/>
              </a:lnSpc>
            </a:pPr>
            <a:r>
              <a:rPr lang="zh-CN" altLang="en-US" sz="1405">
                <a:solidFill>
                  <a:srgbClr val="000000"/>
                </a:solidFill>
                <a:latin typeface="微软雅黑" panose="020B0503020204020204" charset="-122"/>
              </a:rPr>
              <a:t>好瓜</a:t>
            </a:r>
            <a:endParaRPr lang="zh-CN" altLang="en-US" sz="1405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189221" y="4549622"/>
            <a:ext cx="1130118" cy="23083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zh-CN" altLang="en-US">
                <a:solidFill>
                  <a:srgbClr val="000000"/>
                </a:solidFill>
                <a:latin typeface="微软雅黑" panose="020B0503020204020204" charset="-122"/>
              </a:rPr>
              <a:t>乌黑   浅白</a:t>
            </a:r>
            <a:endParaRPr lang="zh-CN" altLang="en-US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141852" y="4549622"/>
            <a:ext cx="461665" cy="23083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zh-CN" altLang="en-US">
                <a:solidFill>
                  <a:srgbClr val="000000"/>
                </a:solidFill>
                <a:latin typeface="微软雅黑" panose="020B0503020204020204" charset="-122"/>
              </a:rPr>
              <a:t>青绿</a:t>
            </a:r>
            <a:endParaRPr lang="zh-CN" altLang="en-US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873116" y="3670655"/>
            <a:ext cx="1360950" cy="61555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1800"/>
              </a:lnSpc>
              <a:buClrTx/>
              <a:buSzTx/>
              <a:buNone/>
              <a:tabLst>
                <a:tab pos="228600" algn="l"/>
              </a:tabLst>
              <a:defRPr/>
            </a:pPr>
            <a:r>
              <a:rPr lang="zh-CN" altLang="en-US"/>
              <a:t>	</a:t>
            </a:r>
            <a:r>
              <a:rPr lang="zh-CN" altLang="en-US">
                <a:solidFill>
                  <a:srgbClr val="000000"/>
                </a:solidFill>
                <a:latin typeface="微软雅黑" panose="020B0503020204020204" charset="-122"/>
              </a:rPr>
              <a:t>蜷缩   硬挺</a:t>
            </a:r>
            <a:endParaRPr lang="zh-CN" altLang="en-US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28600" algn="l"/>
              </a:tabLst>
              <a:defRPr/>
            </a:pPr>
            <a:endParaRPr lang="zh-CN" altLang="en-US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965"/>
              </a:lnSpc>
              <a:buClrTx/>
              <a:buSzTx/>
              <a:buNone/>
              <a:tabLst>
                <a:tab pos="228600" algn="l"/>
              </a:tabLst>
              <a:defRPr/>
            </a:pPr>
            <a:r>
              <a:rPr lang="zh-CN" altLang="en-US" sz="1405">
                <a:solidFill>
                  <a:srgbClr val="000000"/>
                </a:solidFill>
                <a:latin typeface="微软雅黑" panose="020B0503020204020204" charset="-122"/>
              </a:rPr>
              <a:t>坏瓜          好瓜</a:t>
            </a:r>
            <a:endParaRPr lang="zh-CN" altLang="en-US" sz="1405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854196" y="3670655"/>
            <a:ext cx="666849" cy="654025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1800"/>
              </a:lnSpc>
              <a:buClrTx/>
              <a:buSzTx/>
              <a:buNone/>
              <a:tabLst>
                <a:tab pos="203200" algn="l"/>
              </a:tabLst>
              <a:defRPr/>
            </a:pPr>
            <a:r>
              <a:rPr lang="zh-CN" altLang="en-US"/>
              <a:t>	</a:t>
            </a:r>
            <a:r>
              <a:rPr lang="zh-CN" altLang="en-US">
                <a:solidFill>
                  <a:srgbClr val="000000"/>
                </a:solidFill>
                <a:latin typeface="微软雅黑" panose="020B0503020204020204" charset="-122"/>
              </a:rPr>
              <a:t>稍蜷</a:t>
            </a:r>
            <a:endParaRPr lang="zh-CN" altLang="en-US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03200" algn="l"/>
              </a:tabLst>
              <a:defRPr/>
            </a:pPr>
            <a:endParaRPr lang="zh-CN" altLang="en-US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2340"/>
              </a:lnSpc>
              <a:buClrTx/>
              <a:buSzTx/>
              <a:buNone/>
              <a:tabLst>
                <a:tab pos="203200" algn="l"/>
              </a:tabLst>
              <a:defRPr/>
            </a:pPr>
            <a:r>
              <a:rPr lang="zh-CN" altLang="en-US" sz="2195">
                <a:solidFill>
                  <a:srgbClr val="000000"/>
                </a:solidFill>
                <a:latin typeface="微软雅黑" panose="020B0503020204020204" charset="-122"/>
              </a:rPr>
              <a:t>色泽</a:t>
            </a:r>
            <a:endParaRPr lang="zh-CN" altLang="en-US" sz="2195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778628" y="3181766"/>
            <a:ext cx="564257" cy="27084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10"/>
              </a:lnSpc>
            </a:pPr>
            <a:r>
              <a:rPr lang="zh-CN" altLang="en-US" sz="2195">
                <a:solidFill>
                  <a:srgbClr val="000000"/>
                </a:solidFill>
                <a:latin typeface="微软雅黑" panose="020B0503020204020204" charset="-122"/>
              </a:rPr>
              <a:t>根蒂</a:t>
            </a:r>
            <a:endParaRPr lang="zh-CN" altLang="en-US" sz="2195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635750" y="3230082"/>
            <a:ext cx="359073" cy="169085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50"/>
              </a:lnSpc>
            </a:pPr>
            <a:r>
              <a:rPr lang="zh-CN" altLang="en-US" sz="1405">
                <a:solidFill>
                  <a:srgbClr val="000000"/>
                </a:solidFill>
                <a:latin typeface="微软雅黑" panose="020B0503020204020204" charset="-122"/>
              </a:rPr>
              <a:t>坏瓜</a:t>
            </a:r>
            <a:endParaRPr lang="zh-CN" altLang="en-US" sz="1405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881882" y="2315884"/>
            <a:ext cx="564257" cy="27097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15"/>
              </a:lnSpc>
            </a:pPr>
            <a:r>
              <a:rPr lang="zh-CN" altLang="en-US" sz="2200">
                <a:solidFill>
                  <a:srgbClr val="000000"/>
                </a:solidFill>
                <a:latin typeface="微软雅黑" panose="020B0503020204020204" charset="-122"/>
              </a:rPr>
              <a:t>脐部</a:t>
            </a:r>
            <a:endParaRPr lang="zh-CN" altLang="en-US" sz="2200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6082919" y="2772130"/>
            <a:ext cx="461665" cy="23083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zh-CN" altLang="en-US">
                <a:solidFill>
                  <a:srgbClr val="000000"/>
                </a:solidFill>
                <a:latin typeface="微软雅黑" panose="020B0503020204020204" charset="-122"/>
              </a:rPr>
              <a:t>平坦</a:t>
            </a:r>
            <a:endParaRPr lang="zh-CN" altLang="en-US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4149216" y="2772130"/>
            <a:ext cx="461665" cy="23083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zh-CN" altLang="en-US">
                <a:solidFill>
                  <a:srgbClr val="000000"/>
                </a:solidFill>
                <a:latin typeface="微软雅黑" panose="020B0503020204020204" charset="-122"/>
              </a:rPr>
              <a:t>稍凹</a:t>
            </a:r>
            <a:endParaRPr lang="zh-CN" altLang="en-US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2504820" y="2772130"/>
            <a:ext cx="461665" cy="23083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zh-CN" altLang="en-US">
                <a:solidFill>
                  <a:srgbClr val="000000"/>
                </a:solidFill>
                <a:latin typeface="微软雅黑" panose="020B0503020204020204" charset="-122"/>
              </a:rPr>
              <a:t>凹陷</a:t>
            </a:r>
            <a:endParaRPr lang="zh-CN" altLang="en-US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551809" y="2147544"/>
            <a:ext cx="134652" cy="23083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>
                <a:solidFill>
                  <a:srgbClr val="000000"/>
                </a:solidFill>
                <a:latin typeface="微软雅黑" panose="020B0503020204020204" charset="-122"/>
              </a:rPr>
              <a:t>1</a:t>
            </a:r>
            <a:endParaRPr lang="zh-CN" altLang="en-US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581778" y="3009874"/>
            <a:ext cx="134652" cy="23083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>
                <a:solidFill>
                  <a:srgbClr val="000000"/>
                </a:solidFill>
                <a:latin typeface="微软雅黑" panose="020B0503020204020204" charset="-122"/>
              </a:rPr>
              <a:t>3</a:t>
            </a:r>
            <a:endParaRPr lang="zh-CN" altLang="en-US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338570" y="3056737"/>
            <a:ext cx="134652" cy="23083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>
                <a:solidFill>
                  <a:srgbClr val="000000"/>
                </a:solidFill>
                <a:latin typeface="微软雅黑" panose="020B0503020204020204" charset="-122"/>
              </a:rPr>
              <a:t>4</a:t>
            </a:r>
            <a:endParaRPr lang="zh-CN" altLang="en-US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3668014" y="3844010"/>
            <a:ext cx="134652" cy="23083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>
                <a:solidFill>
                  <a:srgbClr val="000000"/>
                </a:solidFill>
                <a:latin typeface="微软雅黑" panose="020B0503020204020204" charset="-122"/>
              </a:rPr>
              <a:t>5</a:t>
            </a:r>
            <a:endParaRPr lang="zh-CN" altLang="en-US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3980941" y="4982682"/>
            <a:ext cx="359073" cy="169085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50"/>
              </a:lnSpc>
            </a:pPr>
            <a:r>
              <a:rPr lang="zh-CN" altLang="en-US" sz="1405">
                <a:solidFill>
                  <a:srgbClr val="000000"/>
                </a:solidFill>
                <a:latin typeface="微软雅黑" panose="020B0503020204020204" charset="-122"/>
              </a:rPr>
              <a:t>好瓜</a:t>
            </a:r>
            <a:endParaRPr lang="zh-CN" altLang="en-US" sz="1405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129282" y="3238845"/>
            <a:ext cx="359073" cy="169085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50"/>
              </a:lnSpc>
            </a:pPr>
            <a:r>
              <a:rPr lang="zh-CN" altLang="en-US" sz="1405">
                <a:solidFill>
                  <a:srgbClr val="000000"/>
                </a:solidFill>
                <a:latin typeface="微软雅黑" panose="020B0503020204020204" charset="-122"/>
              </a:rPr>
              <a:t>好瓜</a:t>
            </a:r>
            <a:endParaRPr lang="zh-CN" altLang="en-US" sz="1405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870201" y="3086963"/>
            <a:ext cx="134652" cy="23083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>
                <a:solidFill>
                  <a:srgbClr val="000000"/>
                </a:solidFill>
                <a:latin typeface="微软雅黑" panose="020B0503020204020204" charset="-122"/>
              </a:rPr>
              <a:t>2</a:t>
            </a:r>
            <a:endParaRPr lang="zh-CN" altLang="en-US">
              <a:solidFill>
                <a:srgbClr val="000000"/>
              </a:solidFill>
              <a:latin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ws_4F4.tmp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218541" y="256034"/>
            <a:ext cx="2758769" cy="40767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390"/>
              </a:lnSpc>
            </a:pPr>
            <a:r>
              <a:rPr lang="zh-CN" altLang="en-US" sz="2795">
                <a:solidFill>
                  <a:srgbClr val="000000"/>
                </a:solidFill>
                <a:latin typeface="微软雅黑" panose="020B0503020204020204" charset="-122"/>
              </a:rPr>
              <a:t>预剪枝 </a:t>
            </a:r>
            <a:r>
              <a:rPr lang="en-US" altLang="zh-CN" sz="2795">
                <a:solidFill>
                  <a:srgbClr val="000000"/>
                </a:solidFill>
                <a:latin typeface="Times New Roman" panose="02020603050405020304"/>
              </a:rPr>
              <a:t>vs. </a:t>
            </a:r>
            <a:r>
              <a:rPr lang="zh-CN" altLang="en-US" sz="2795">
                <a:solidFill>
                  <a:srgbClr val="000000"/>
                </a:solidFill>
                <a:latin typeface="微软雅黑" panose="020B0503020204020204" charset="-122"/>
              </a:rPr>
              <a:t>后剪枝</a:t>
            </a:r>
            <a:endParaRPr lang="zh-CN" altLang="en-US" sz="2795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95832" y="1323314"/>
            <a:ext cx="1944443" cy="30777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425"/>
              </a:lnSpc>
            </a:pPr>
            <a:r>
              <a:rPr lang="zh-CN" altLang="en-US" sz="2195">
                <a:solidFill>
                  <a:srgbClr val="000000"/>
                </a:solidFill>
                <a:latin typeface="Wingdings" panose="05000000000000000000"/>
              </a:rPr>
              <a:t> </a:t>
            </a:r>
            <a:r>
              <a:rPr lang="zh-CN" altLang="en-US" sz="2195">
                <a:solidFill>
                  <a:srgbClr val="000000"/>
                </a:solidFill>
                <a:latin typeface="微软雅黑" panose="020B0503020204020204" charset="-122"/>
              </a:rPr>
              <a:t>时间开销：</a:t>
            </a:r>
            <a:endParaRPr lang="zh-CN" altLang="en-US" sz="2195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931288" y="1844824"/>
            <a:ext cx="6165149" cy="79508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450"/>
              </a:lnSpc>
            </a:pPr>
            <a:r>
              <a:rPr lang="en-US" altLang="zh-CN" sz="2195">
                <a:solidFill>
                  <a:srgbClr val="000000"/>
                </a:solidFill>
                <a:latin typeface="Times New Roman" panose="02020603050405020304"/>
              </a:rPr>
              <a:t>•  </a:t>
            </a:r>
            <a:r>
              <a:rPr lang="zh-CN" altLang="en-US" sz="2195">
                <a:solidFill>
                  <a:srgbClr val="000000"/>
                </a:solidFill>
                <a:latin typeface="微软雅黑" panose="020B0503020204020204" charset="-122"/>
              </a:rPr>
              <a:t>预剪枝：训练时间开销</a:t>
            </a:r>
            <a:r>
              <a:rPr lang="zh-CN" altLang="en-US" sz="2195">
                <a:solidFill>
                  <a:srgbClr val="FF0000"/>
                </a:solidFill>
                <a:latin typeface="微软雅黑" panose="020B0503020204020204" charset="-122"/>
              </a:rPr>
              <a:t>降低</a:t>
            </a:r>
            <a:r>
              <a:rPr lang="zh-CN" altLang="en-US" sz="2195">
                <a:solidFill>
                  <a:srgbClr val="000000"/>
                </a:solidFill>
                <a:latin typeface="微软雅黑" panose="020B0503020204020204" charset="-122"/>
              </a:rPr>
              <a:t>，测试时间开销</a:t>
            </a:r>
            <a:r>
              <a:rPr lang="zh-CN" altLang="en-US" sz="2195">
                <a:solidFill>
                  <a:srgbClr val="FF0000"/>
                </a:solidFill>
                <a:latin typeface="微软雅黑" panose="020B0503020204020204" charset="-122"/>
              </a:rPr>
              <a:t>降低</a:t>
            </a:r>
            <a:endParaRPr lang="zh-CN" altLang="en-US" sz="2195">
              <a:solidFill>
                <a:srgbClr val="FF0000"/>
              </a:solidFill>
              <a:latin typeface="微软雅黑" panose="020B0503020204020204" charset="-122"/>
            </a:endParaRPr>
          </a:p>
          <a:p>
            <a:pPr>
              <a:lnSpc>
                <a:spcPts val="1000"/>
              </a:lnSpc>
            </a:pPr>
            <a:endParaRPr lang="zh-CN" altLang="en-US" sz="2195">
              <a:solidFill>
                <a:srgbClr val="FF0000"/>
              </a:solidFill>
              <a:latin typeface="微软雅黑" panose="020B0503020204020204" charset="-122"/>
            </a:endParaRPr>
          </a:p>
          <a:p>
            <a:pPr>
              <a:lnSpc>
                <a:spcPts val="2840"/>
              </a:lnSpc>
            </a:pPr>
            <a:r>
              <a:rPr lang="en-US" altLang="zh-CN" sz="2195">
                <a:solidFill>
                  <a:srgbClr val="000000"/>
                </a:solidFill>
                <a:latin typeface="Times New Roman" panose="02020603050405020304"/>
              </a:rPr>
              <a:t>•  </a:t>
            </a:r>
            <a:r>
              <a:rPr lang="zh-CN" altLang="en-US" sz="2195">
                <a:solidFill>
                  <a:srgbClr val="000000"/>
                </a:solidFill>
                <a:latin typeface="微软雅黑" panose="020B0503020204020204" charset="-122"/>
              </a:rPr>
              <a:t>后剪枝：训练时间开销</a:t>
            </a:r>
            <a:r>
              <a:rPr lang="zh-CN" altLang="en-US" sz="2195">
                <a:solidFill>
                  <a:srgbClr val="0000FF"/>
                </a:solidFill>
                <a:latin typeface="微软雅黑" panose="020B0503020204020204" charset="-122"/>
              </a:rPr>
              <a:t>增加</a:t>
            </a:r>
            <a:r>
              <a:rPr lang="zh-CN" altLang="en-US" sz="2195">
                <a:solidFill>
                  <a:srgbClr val="000000"/>
                </a:solidFill>
                <a:latin typeface="微软雅黑" panose="020B0503020204020204" charset="-122"/>
              </a:rPr>
              <a:t>，测试时间开销</a:t>
            </a:r>
            <a:r>
              <a:rPr lang="zh-CN" altLang="en-US" sz="2195">
                <a:solidFill>
                  <a:srgbClr val="FF0000"/>
                </a:solidFill>
                <a:latin typeface="微软雅黑" panose="020B0503020204020204" charset="-122"/>
              </a:rPr>
              <a:t>降低</a:t>
            </a:r>
            <a:endParaRPr lang="zh-CN" altLang="en-US" sz="2195">
              <a:solidFill>
                <a:srgbClr val="FF0000"/>
              </a:solidFill>
              <a:latin typeface="微软雅黑" panose="020B0503020204020204" charset="-122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99185" y="3097532"/>
            <a:ext cx="2587247" cy="328551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660"/>
              </a:lnSpc>
            </a:pPr>
            <a:r>
              <a:rPr lang="zh-CN" altLang="en-US" sz="2195">
                <a:solidFill>
                  <a:srgbClr val="000000"/>
                </a:solidFill>
                <a:latin typeface="Wingdings" panose="05000000000000000000"/>
              </a:rPr>
              <a:t> </a:t>
            </a:r>
            <a:r>
              <a:rPr lang="zh-CN" altLang="en-US" sz="2195">
                <a:solidFill>
                  <a:srgbClr val="000000"/>
                </a:solidFill>
                <a:latin typeface="微软雅黑" panose="020B0503020204020204" charset="-122"/>
              </a:rPr>
              <a:t>过</a:t>
            </a:r>
            <a:r>
              <a:rPr lang="en-US" altLang="zh-CN" sz="2195">
                <a:solidFill>
                  <a:srgbClr val="000000"/>
                </a:solidFill>
                <a:latin typeface="Times New Roman" panose="02020603050405020304"/>
              </a:rPr>
              <a:t>/</a:t>
            </a:r>
            <a:r>
              <a:rPr lang="zh-CN" altLang="en-US" sz="2195">
                <a:solidFill>
                  <a:srgbClr val="000000"/>
                </a:solidFill>
                <a:latin typeface="微软雅黑" panose="020B0503020204020204" charset="-122"/>
              </a:rPr>
              <a:t>欠拟合风险：</a:t>
            </a:r>
            <a:endParaRPr lang="zh-CN" altLang="en-US" sz="2195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019950" y="3611903"/>
            <a:ext cx="6165149" cy="79508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450"/>
              </a:lnSpc>
            </a:pPr>
            <a:r>
              <a:rPr lang="en-US" altLang="zh-CN" sz="2195">
                <a:solidFill>
                  <a:srgbClr val="000000"/>
                </a:solidFill>
                <a:latin typeface="Times New Roman" panose="02020603050405020304"/>
              </a:rPr>
              <a:t>•  </a:t>
            </a:r>
            <a:r>
              <a:rPr lang="zh-CN" altLang="en-US" sz="2195">
                <a:solidFill>
                  <a:srgbClr val="000000"/>
                </a:solidFill>
                <a:latin typeface="微软雅黑" panose="020B0503020204020204" charset="-122"/>
              </a:rPr>
              <a:t>预剪枝：过拟合风险</a:t>
            </a:r>
            <a:r>
              <a:rPr lang="zh-CN" altLang="en-US" sz="2195">
                <a:solidFill>
                  <a:srgbClr val="FF0000"/>
                </a:solidFill>
                <a:latin typeface="微软雅黑" panose="020B0503020204020204" charset="-122"/>
              </a:rPr>
              <a:t>降低</a:t>
            </a:r>
            <a:r>
              <a:rPr lang="zh-CN" altLang="en-US" sz="2195">
                <a:solidFill>
                  <a:srgbClr val="000000"/>
                </a:solidFill>
                <a:latin typeface="微软雅黑" panose="020B0503020204020204" charset="-122"/>
              </a:rPr>
              <a:t>，欠拟合风险</a:t>
            </a:r>
            <a:r>
              <a:rPr lang="zh-CN" altLang="en-US" sz="2195">
                <a:solidFill>
                  <a:srgbClr val="0000FF"/>
                </a:solidFill>
                <a:latin typeface="微软雅黑" panose="020B0503020204020204" charset="-122"/>
              </a:rPr>
              <a:t>增加</a:t>
            </a:r>
            <a:endParaRPr lang="zh-CN" altLang="en-US" sz="2195">
              <a:solidFill>
                <a:srgbClr val="0000FF"/>
              </a:solidFill>
              <a:latin typeface="微软雅黑" panose="020B0503020204020204" charset="-122"/>
            </a:endParaRPr>
          </a:p>
          <a:p>
            <a:pPr>
              <a:lnSpc>
                <a:spcPts val="1000"/>
              </a:lnSpc>
            </a:pPr>
            <a:endParaRPr lang="zh-CN" altLang="en-US" sz="2195">
              <a:solidFill>
                <a:srgbClr val="0000FF"/>
              </a:solidFill>
              <a:latin typeface="微软雅黑" panose="020B0503020204020204" charset="-122"/>
            </a:endParaRPr>
          </a:p>
          <a:p>
            <a:pPr>
              <a:lnSpc>
                <a:spcPts val="2840"/>
              </a:lnSpc>
            </a:pPr>
            <a:r>
              <a:rPr lang="en-US" altLang="zh-CN" sz="2195">
                <a:solidFill>
                  <a:srgbClr val="000000"/>
                </a:solidFill>
                <a:latin typeface="Times New Roman" panose="02020603050405020304"/>
              </a:rPr>
              <a:t>•  </a:t>
            </a:r>
            <a:r>
              <a:rPr lang="zh-CN" altLang="en-US" sz="2195">
                <a:solidFill>
                  <a:srgbClr val="000000"/>
                </a:solidFill>
                <a:latin typeface="微软雅黑" panose="020B0503020204020204" charset="-122"/>
              </a:rPr>
              <a:t>后剪枝：过拟合风险</a:t>
            </a:r>
            <a:r>
              <a:rPr lang="zh-CN" altLang="en-US" sz="2195">
                <a:solidFill>
                  <a:srgbClr val="FF0000"/>
                </a:solidFill>
                <a:latin typeface="微软雅黑" panose="020B0503020204020204" charset="-122"/>
              </a:rPr>
              <a:t>降低</a:t>
            </a:r>
            <a:r>
              <a:rPr lang="zh-CN" altLang="en-US" sz="2195">
                <a:solidFill>
                  <a:srgbClr val="000000"/>
                </a:solidFill>
                <a:latin typeface="微软雅黑" panose="020B0503020204020204" charset="-122"/>
              </a:rPr>
              <a:t>，</a:t>
            </a:r>
            <a:r>
              <a:rPr lang="zh-CN" altLang="en-US" sz="2195">
                <a:solidFill>
                  <a:srgbClr val="0000FF"/>
                </a:solidFill>
                <a:latin typeface="微软雅黑" panose="020B0503020204020204" charset="-122"/>
              </a:rPr>
              <a:t>欠</a:t>
            </a:r>
            <a:r>
              <a:rPr lang="zh-CN" altLang="en-US" sz="2195">
                <a:solidFill>
                  <a:srgbClr val="000000"/>
                </a:solidFill>
                <a:latin typeface="微软雅黑" panose="020B0503020204020204" charset="-122"/>
              </a:rPr>
              <a:t>拟合风险基本不变</a:t>
            </a:r>
            <a:endParaRPr lang="zh-CN" altLang="en-US" sz="2195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99185" y="5222861"/>
            <a:ext cx="4893968" cy="30777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425"/>
              </a:lnSpc>
            </a:pPr>
            <a:r>
              <a:rPr lang="zh-CN" altLang="en-US" sz="2195">
                <a:solidFill>
                  <a:srgbClr val="000000"/>
                </a:solidFill>
                <a:latin typeface="Wingdings" panose="05000000000000000000"/>
              </a:rPr>
              <a:t> </a:t>
            </a:r>
            <a:r>
              <a:rPr lang="zh-CN" altLang="en-US" sz="2195">
                <a:solidFill>
                  <a:srgbClr val="000000"/>
                </a:solidFill>
                <a:latin typeface="微软雅黑" panose="020B0503020204020204" charset="-122"/>
              </a:rPr>
              <a:t>泛化性能：</a:t>
            </a:r>
            <a:r>
              <a:rPr lang="zh-CN" altLang="en-US" sz="2195">
                <a:solidFill>
                  <a:srgbClr val="0000FF"/>
                </a:solidFill>
                <a:latin typeface="微软雅黑" panose="020B0503020204020204" charset="-122"/>
              </a:rPr>
              <a:t>后</a:t>
            </a:r>
            <a:r>
              <a:rPr lang="zh-CN" altLang="en-US" sz="2195">
                <a:solidFill>
                  <a:srgbClr val="000000"/>
                </a:solidFill>
                <a:latin typeface="微软雅黑" panose="020B0503020204020204" charset="-122"/>
              </a:rPr>
              <a:t>剪枝 通常优于 </a:t>
            </a:r>
            <a:r>
              <a:rPr lang="zh-CN" altLang="en-US" sz="2195">
                <a:solidFill>
                  <a:srgbClr val="0000FF"/>
                </a:solidFill>
                <a:latin typeface="微软雅黑" panose="020B0503020204020204" charset="-122"/>
              </a:rPr>
              <a:t>预</a:t>
            </a:r>
            <a:r>
              <a:rPr lang="zh-CN" altLang="en-US" sz="2195">
                <a:solidFill>
                  <a:srgbClr val="000000"/>
                </a:solidFill>
                <a:latin typeface="微软雅黑" panose="020B0503020204020204" charset="-122"/>
              </a:rPr>
              <a:t>剪枝</a:t>
            </a:r>
            <a:endParaRPr lang="zh-CN" altLang="en-US" sz="2195">
              <a:solidFill>
                <a:srgbClr val="000000"/>
              </a:solidFill>
              <a:latin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699230"/>
            <a:ext cx="7751644" cy="52565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矩形 1"/>
          <p:cNvSpPr/>
          <p:nvPr/>
        </p:nvSpPr>
        <p:spPr>
          <a:xfrm>
            <a:off x="323528" y="260648"/>
            <a:ext cx="1261884" cy="4385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ts val="2685"/>
              </a:lnSpc>
              <a:tabLst>
                <a:tab pos="444500" algn="l"/>
              </a:tabLst>
              <a:defRPr/>
            </a:pPr>
            <a:r>
              <a:rPr lang="zh-CN" altLang="en-US" sz="2795">
                <a:solidFill>
                  <a:srgbClr val="000000"/>
                </a:solidFill>
                <a:latin typeface="微软雅黑" panose="020B0503020204020204" charset="-122"/>
              </a:rPr>
              <a:t>连续值</a:t>
            </a:r>
            <a:endParaRPr lang="zh-CN" altLang="en-US" sz="2795">
              <a:solidFill>
                <a:srgbClr val="000000"/>
              </a:solidFill>
              <a:latin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 1"/>
          <p:cNvSpPr/>
          <p:nvPr/>
        </p:nvSpPr>
        <p:spPr>
          <a:xfrm>
            <a:off x="4137659" y="5096255"/>
            <a:ext cx="478538" cy="234698"/>
          </a:xfrm>
          <a:custGeom>
            <a:avLst/>
            <a:gdLst/>
            <a:ahLst/>
            <a:cxnLst/>
            <a:rect l="0" t="0" r="0" b="0"/>
            <a:pathLst>
              <a:path w="478538" h="234698">
                <a:moveTo>
                  <a:pt x="0" y="234697"/>
                </a:moveTo>
                <a:lnTo>
                  <a:pt x="478537" y="234697"/>
                </a:lnTo>
                <a:lnTo>
                  <a:pt x="478537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000000">
                <a:alpha val="0"/>
              </a:srgb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 descr="ws_B4C.tmp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524000" y="3352800"/>
            <a:ext cx="5626100" cy="2794000"/>
          </a:xfrm>
          <a:prstGeom prst="rect">
            <a:avLst/>
          </a:prstGeom>
        </p:spPr>
      </p:pic>
      <p:pic>
        <p:nvPicPr>
          <p:cNvPr id="4" name="图片 3" descr="ws_B5C.tmp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218541" y="321726"/>
            <a:ext cx="4142160" cy="132286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2685"/>
              </a:lnSpc>
              <a:buClrTx/>
              <a:buSzTx/>
              <a:buNone/>
              <a:tabLst>
                <a:tab pos="444500" algn="l"/>
              </a:tabLst>
              <a:defRPr/>
            </a:pPr>
            <a:r>
              <a:rPr lang="zh-CN" altLang="en-US" sz="2795">
                <a:solidFill>
                  <a:srgbClr val="000000"/>
                </a:solidFill>
                <a:latin typeface="微软雅黑" panose="020B0503020204020204" charset="-122"/>
              </a:rPr>
              <a:t>连续值</a:t>
            </a:r>
            <a:endParaRPr lang="zh-CN" altLang="en-US" sz="2795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444500" algn="l"/>
              </a:tabLst>
              <a:defRPr/>
            </a:pPr>
            <a:endParaRPr lang="zh-CN" altLang="en-US" sz="2795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444500" algn="l"/>
              </a:tabLst>
              <a:defRPr/>
            </a:pPr>
            <a:endParaRPr lang="zh-CN" altLang="en-US" sz="2795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444500" algn="l"/>
              </a:tabLst>
              <a:defRPr/>
            </a:pPr>
            <a:endParaRPr lang="zh-CN" altLang="en-US" sz="2795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444500" algn="l"/>
              </a:tabLst>
              <a:defRPr/>
            </a:pPr>
            <a:endParaRPr lang="zh-CN" altLang="en-US" sz="2795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444500" algn="l"/>
              </a:tabLst>
              <a:defRPr/>
            </a:pPr>
            <a:endParaRPr lang="zh-CN" altLang="en-US" sz="2795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2625"/>
              </a:lnSpc>
              <a:buClrTx/>
              <a:buSzTx/>
              <a:buNone/>
              <a:tabLst>
                <a:tab pos="444500" algn="l"/>
              </a:tabLst>
              <a:defRPr/>
            </a:pPr>
            <a:r>
              <a:rPr lang="zh-CN" altLang="en-US" sz="2795">
                <a:solidFill>
                  <a:srgbClr val="000000"/>
                </a:solidFill>
                <a:latin typeface="微软雅黑" panose="020B0503020204020204" charset="-122"/>
              </a:rPr>
              <a:t>	</a:t>
            </a:r>
            <a:r>
              <a:rPr lang="zh-CN" altLang="en-US" sz="2400">
                <a:solidFill>
                  <a:srgbClr val="0000FF"/>
                </a:solidFill>
                <a:latin typeface="微软雅黑" panose="020B0503020204020204" charset="-122"/>
              </a:rPr>
              <a:t>基本思路：连续属性离散化</a:t>
            </a:r>
            <a:endParaRPr lang="zh-CN" altLang="en-US" sz="2400">
              <a:solidFill>
                <a:srgbClr val="0000FF"/>
              </a:solidFill>
              <a:latin typeface="微软雅黑" panose="020B0503020204020204" charset="-122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85800" y="1999233"/>
            <a:ext cx="2462213" cy="296491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5"/>
              </a:lnSpc>
            </a:pPr>
            <a:r>
              <a:rPr lang="zh-CN" altLang="en-US" sz="2400">
                <a:solidFill>
                  <a:srgbClr val="000000"/>
                </a:solidFill>
                <a:latin typeface="微软雅黑" panose="020B0503020204020204" charset="-122"/>
              </a:rPr>
              <a:t>常见做法：二分法</a:t>
            </a:r>
            <a:endParaRPr lang="zh-CN" altLang="en-US" sz="2400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232657" y="2019426"/>
            <a:ext cx="1202252" cy="27251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80"/>
              </a:lnSpc>
            </a:pPr>
            <a:r>
              <a:rPr lang="en-US" altLang="zh-CN">
                <a:solidFill>
                  <a:srgbClr val="000000"/>
                </a:solidFill>
                <a:latin typeface="Times New Roman" panose="02020603050405020304"/>
              </a:rPr>
              <a:t>(bi-partition)</a:t>
            </a:r>
            <a:endParaRPr lang="zh-CN" altLang="en-US">
              <a:solidFill>
                <a:srgbClr val="000000"/>
              </a:solidFill>
              <a:latin typeface="Times New Roman" panose="02020603050405020304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243640" y="2542075"/>
            <a:ext cx="5733942" cy="291105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2610"/>
              </a:lnSpc>
              <a:buClrTx/>
              <a:buSzTx/>
              <a:buNone/>
              <a:tabLst>
                <a:tab pos="1981200" algn="l"/>
              </a:tabLst>
              <a:defRPr/>
            </a:pPr>
            <a:r>
              <a:rPr lang="en-US" altLang="zh-CN" sz="2195">
                <a:solidFill>
                  <a:srgbClr val="000000"/>
                </a:solidFill>
                <a:latin typeface="Times New Roman" panose="02020603050405020304"/>
              </a:rPr>
              <a:t>•   </a:t>
            </a:r>
            <a:r>
              <a:rPr lang="en-US" altLang="zh-CN" sz="2195" i="1">
                <a:solidFill>
                  <a:srgbClr val="000000"/>
                </a:solidFill>
                <a:latin typeface="Palatino Linotype" panose="02040502050505030304"/>
              </a:rPr>
              <a:t>n </a:t>
            </a:r>
            <a:r>
              <a:rPr lang="zh-CN" altLang="en-US" sz="2195">
                <a:solidFill>
                  <a:srgbClr val="000000"/>
                </a:solidFill>
                <a:latin typeface="微软雅黑" panose="020B0503020204020204" charset="-122"/>
              </a:rPr>
              <a:t>个属性</a:t>
            </a:r>
            <a:r>
              <a:rPr lang="zh-CN" altLang="en-US" sz="2195">
                <a:solidFill>
                  <a:srgbClr val="0000FF"/>
                </a:solidFill>
                <a:latin typeface="微软雅黑" panose="020B0503020204020204" charset="-122"/>
              </a:rPr>
              <a:t>值</a:t>
            </a:r>
            <a:r>
              <a:rPr lang="zh-CN" altLang="en-US" sz="2195">
                <a:solidFill>
                  <a:srgbClr val="000000"/>
                </a:solidFill>
                <a:latin typeface="微软雅黑" panose="020B0503020204020204" charset="-122"/>
              </a:rPr>
              <a:t>可形成 </a:t>
            </a:r>
            <a:r>
              <a:rPr lang="en-US" altLang="zh-CN" sz="2195" i="1">
                <a:solidFill>
                  <a:srgbClr val="000000"/>
                </a:solidFill>
                <a:latin typeface="Palatino Linotype" panose="02040502050505030304"/>
              </a:rPr>
              <a:t>n</a:t>
            </a:r>
            <a:r>
              <a:rPr lang="en-US" altLang="zh-CN" sz="2195">
                <a:solidFill>
                  <a:srgbClr val="000000"/>
                </a:solidFill>
                <a:latin typeface="Palatino Linotype" panose="02040502050505030304"/>
              </a:rPr>
              <a:t>-1 </a:t>
            </a:r>
            <a:r>
              <a:rPr lang="zh-CN" altLang="en-US" sz="2195">
                <a:solidFill>
                  <a:srgbClr val="000000"/>
                </a:solidFill>
                <a:latin typeface="微软雅黑" panose="020B0503020204020204" charset="-122"/>
              </a:rPr>
              <a:t>个候选划分</a:t>
            </a:r>
            <a:endParaRPr lang="zh-CN" altLang="en-US" sz="2195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2640"/>
              </a:lnSpc>
              <a:buClrTx/>
              <a:buSzTx/>
              <a:buNone/>
              <a:tabLst>
                <a:tab pos="1981200" algn="l"/>
              </a:tabLst>
              <a:defRPr/>
            </a:pPr>
            <a:r>
              <a:rPr lang="en-US" altLang="zh-CN" sz="2195">
                <a:solidFill>
                  <a:srgbClr val="000000"/>
                </a:solidFill>
                <a:latin typeface="Times New Roman" panose="02020603050405020304"/>
              </a:rPr>
              <a:t>•   </a:t>
            </a:r>
            <a:r>
              <a:rPr lang="zh-CN" altLang="en-US" sz="2195">
                <a:solidFill>
                  <a:srgbClr val="000000"/>
                </a:solidFill>
                <a:latin typeface="微软雅黑" panose="020B0503020204020204" charset="-122"/>
              </a:rPr>
              <a:t>然后即可将它们当做 </a:t>
            </a:r>
            <a:r>
              <a:rPr lang="en-US" altLang="zh-CN" sz="2195" i="1">
                <a:solidFill>
                  <a:srgbClr val="FF0000"/>
                </a:solidFill>
                <a:latin typeface="Palatino Linotype" panose="02040502050505030304"/>
              </a:rPr>
              <a:t>n</a:t>
            </a:r>
            <a:r>
              <a:rPr lang="en-US" altLang="zh-CN" sz="2195">
                <a:solidFill>
                  <a:srgbClr val="FF0000"/>
                </a:solidFill>
                <a:latin typeface="Palatino Linotype" panose="02040502050505030304"/>
              </a:rPr>
              <a:t>-1</a:t>
            </a:r>
            <a:r>
              <a:rPr lang="en-US" altLang="zh-CN" sz="2195">
                <a:solidFill>
                  <a:srgbClr val="000000"/>
                </a:solidFill>
                <a:latin typeface="Palatino Linotype" panose="02040502050505030304"/>
              </a:rPr>
              <a:t> </a:t>
            </a:r>
            <a:r>
              <a:rPr lang="zh-CN" altLang="en-US" sz="2195">
                <a:solidFill>
                  <a:srgbClr val="000000"/>
                </a:solidFill>
                <a:latin typeface="微软雅黑" panose="020B0503020204020204" charset="-122"/>
              </a:rPr>
              <a:t>个离散属性值处理</a:t>
            </a:r>
            <a:endParaRPr lang="zh-CN" altLang="en-US" sz="2195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981200" algn="l"/>
              </a:tabLst>
              <a:defRPr/>
            </a:pPr>
            <a:endParaRPr lang="zh-CN" altLang="en-US" sz="2195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981200" algn="l"/>
              </a:tabLst>
              <a:defRPr/>
            </a:pPr>
            <a:endParaRPr lang="zh-CN" altLang="en-US" sz="2195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981200" algn="l"/>
              </a:tabLst>
              <a:defRPr/>
            </a:pPr>
            <a:endParaRPr lang="zh-CN" altLang="en-US" sz="2195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981200" algn="l"/>
              </a:tabLst>
              <a:defRPr/>
            </a:pPr>
            <a:endParaRPr lang="zh-CN" altLang="en-US" sz="2195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981200" algn="l"/>
              </a:tabLst>
              <a:defRPr/>
            </a:pPr>
            <a:endParaRPr lang="zh-CN" altLang="en-US" sz="2195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981200" algn="l"/>
              </a:tabLst>
              <a:defRPr/>
            </a:pPr>
            <a:endParaRPr lang="zh-CN" altLang="en-US" sz="2195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981200" algn="l"/>
              </a:tabLst>
              <a:defRPr/>
            </a:pPr>
            <a:endParaRPr lang="zh-CN" altLang="en-US" sz="2195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981200" algn="l"/>
              </a:tabLst>
              <a:defRPr/>
            </a:pPr>
            <a:endParaRPr lang="zh-CN" altLang="en-US" sz="2195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981200" algn="l"/>
              </a:tabLst>
              <a:defRPr/>
            </a:pPr>
            <a:endParaRPr lang="zh-CN" altLang="en-US" sz="2195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981200" algn="l"/>
              </a:tabLst>
              <a:defRPr/>
            </a:pPr>
            <a:endParaRPr lang="zh-CN" altLang="en-US" sz="2195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981200" algn="l"/>
              </a:tabLst>
              <a:defRPr/>
            </a:pPr>
            <a:endParaRPr lang="zh-CN" altLang="en-US" sz="2195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981200" algn="l"/>
              </a:tabLst>
              <a:defRPr/>
            </a:pPr>
            <a:endParaRPr lang="zh-CN" altLang="en-US" sz="2195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981200" algn="l"/>
              </a:tabLst>
              <a:defRPr/>
            </a:pPr>
            <a:endParaRPr lang="zh-CN" altLang="en-US" sz="2195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981200" algn="l"/>
              </a:tabLst>
              <a:defRPr/>
            </a:pPr>
            <a:endParaRPr lang="zh-CN" altLang="en-US" sz="2195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981200" algn="l"/>
              </a:tabLst>
              <a:defRPr/>
            </a:pPr>
            <a:endParaRPr lang="zh-CN" altLang="en-US" sz="2195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2510"/>
              </a:lnSpc>
              <a:buClrTx/>
              <a:buSzTx/>
              <a:buNone/>
              <a:tabLst>
                <a:tab pos="1981200" algn="l"/>
              </a:tabLst>
              <a:defRPr/>
            </a:pPr>
            <a:r>
              <a:rPr lang="zh-CN" altLang="en-US" sz="2195">
                <a:solidFill>
                  <a:srgbClr val="000000"/>
                </a:solidFill>
                <a:latin typeface="微软雅黑" panose="020B0503020204020204" charset="-122"/>
              </a:rPr>
              <a:t>	</a:t>
            </a:r>
            <a:r>
              <a:rPr lang="zh-CN" altLang="en-US" sz="1600">
                <a:solidFill>
                  <a:srgbClr val="000000"/>
                </a:solidFill>
                <a:latin typeface="微软雅黑" panose="020B0503020204020204" charset="-122"/>
              </a:rPr>
              <a:t>硬滑</a:t>
            </a:r>
            <a:endParaRPr lang="zh-CN" altLang="en-US" sz="1600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graphicFrame>
        <p:nvGraphicFramePr>
          <p:cNvPr id="30" name="对象 29"/>
          <p:cNvGraphicFramePr>
            <a:graphicFrameLocks noChangeAspect="1"/>
          </p:cNvGraphicFramePr>
          <p:nvPr/>
        </p:nvGraphicFramePr>
        <p:xfrm>
          <a:off x="4579685" y="260648"/>
          <a:ext cx="4306565" cy="1697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88" name="Equation" r:id="rId3" imgW="60655200" imgH="20726400" progId="Equation.DSMT4">
                  <p:embed/>
                </p:oleObj>
              </mc:Choice>
              <mc:Fallback>
                <p:oleObj name="Equation" r:id="rId3" imgW="60655200" imgH="20726400" progId="Equation.DSMT4">
                  <p:embed/>
                  <p:pic>
                    <p:nvPicPr>
                      <p:cNvPr id="0" name="图片 2048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579685" y="260648"/>
                        <a:ext cx="4306565" cy="16970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2" name="直接箭头连接符 31"/>
          <p:cNvCxnSpPr/>
          <p:nvPr/>
        </p:nvCxnSpPr>
        <p:spPr>
          <a:xfrm>
            <a:off x="7150100" y="620688"/>
            <a:ext cx="0" cy="2232248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 1"/>
          <p:cNvSpPr/>
          <p:nvPr/>
        </p:nvSpPr>
        <p:spPr>
          <a:xfrm>
            <a:off x="518159" y="3177539"/>
            <a:ext cx="6338318" cy="585217"/>
          </a:xfrm>
          <a:custGeom>
            <a:avLst/>
            <a:gdLst/>
            <a:ahLst/>
            <a:cxnLst/>
            <a:rect l="0" t="0" r="0" b="0"/>
            <a:pathLst>
              <a:path w="6338318" h="585217">
                <a:moveTo>
                  <a:pt x="0" y="585216"/>
                </a:moveTo>
                <a:lnTo>
                  <a:pt x="6338317" y="585216"/>
                </a:lnTo>
                <a:lnTo>
                  <a:pt x="6338317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000000">
                <a:alpha val="0"/>
              </a:srgb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任意多边形 2"/>
          <p:cNvSpPr/>
          <p:nvPr/>
        </p:nvSpPr>
        <p:spPr>
          <a:xfrm>
            <a:off x="518159" y="3723132"/>
            <a:ext cx="8238746" cy="502921"/>
          </a:xfrm>
          <a:custGeom>
            <a:avLst/>
            <a:gdLst/>
            <a:ahLst/>
            <a:cxnLst/>
            <a:rect l="0" t="0" r="0" b="0"/>
            <a:pathLst>
              <a:path w="8238746" h="502921">
                <a:moveTo>
                  <a:pt x="0" y="502920"/>
                </a:moveTo>
                <a:lnTo>
                  <a:pt x="8238745" y="502920"/>
                </a:lnTo>
                <a:lnTo>
                  <a:pt x="8238745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000000">
                <a:alpha val="0"/>
              </a:srgb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 descr="ws_10BA.tmp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0" y="41058"/>
            <a:ext cx="9144000" cy="6858000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218541" y="321726"/>
            <a:ext cx="1077218" cy="34733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685"/>
              </a:lnSpc>
            </a:pPr>
            <a:r>
              <a:rPr lang="zh-CN" altLang="en-US" sz="2795">
                <a:solidFill>
                  <a:srgbClr val="000000"/>
                </a:solidFill>
                <a:latin typeface="微软雅黑" panose="020B0503020204020204" charset="-122"/>
              </a:rPr>
              <a:t>缺失值</a:t>
            </a:r>
            <a:endParaRPr lang="zh-CN" altLang="en-US" sz="2795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77621" y="1291947"/>
            <a:ext cx="7027565" cy="29495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40"/>
              </a:lnSpc>
            </a:pPr>
            <a:r>
              <a:rPr lang="zh-CN" altLang="en-US" sz="2400">
                <a:solidFill>
                  <a:srgbClr val="000000"/>
                </a:solidFill>
                <a:latin typeface="微软雅黑" panose="020B0503020204020204" charset="-122"/>
              </a:rPr>
              <a:t>现实应用中，经常会遇到属性值“缺失”</a:t>
            </a:r>
            <a:r>
              <a:rPr lang="en-US" altLang="zh-CN">
                <a:solidFill>
                  <a:srgbClr val="000000"/>
                </a:solidFill>
                <a:latin typeface="Times New Roman" panose="02020603050405020304"/>
              </a:rPr>
              <a:t>(missing)</a:t>
            </a:r>
            <a:r>
              <a:rPr lang="zh-CN" altLang="en-US" sz="2400">
                <a:solidFill>
                  <a:srgbClr val="000000"/>
                </a:solidFill>
                <a:latin typeface="微软雅黑" panose="020B0503020204020204" charset="-122"/>
              </a:rPr>
              <a:t>现象</a:t>
            </a:r>
            <a:endParaRPr lang="zh-CN" altLang="en-US" sz="2400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089660" y="1820392"/>
            <a:ext cx="5719514" cy="30777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425"/>
              </a:lnSpc>
            </a:pPr>
            <a:r>
              <a:rPr lang="zh-CN" altLang="en-US" sz="2195">
                <a:solidFill>
                  <a:srgbClr val="00B050"/>
                </a:solidFill>
                <a:latin typeface="微软雅黑" panose="020B0503020204020204" charset="-122"/>
              </a:rPr>
              <a:t>仅使用无缺失的样例？</a:t>
            </a:r>
            <a:r>
              <a:rPr lang="zh-CN" altLang="en-US" sz="2195">
                <a:solidFill>
                  <a:srgbClr val="00B050"/>
                </a:solidFill>
                <a:latin typeface="Wingdings" panose="05000000000000000000"/>
              </a:rPr>
              <a:t> </a:t>
            </a:r>
            <a:r>
              <a:rPr lang="zh-CN" altLang="en-US" sz="2195">
                <a:solidFill>
                  <a:srgbClr val="00B050"/>
                </a:solidFill>
                <a:latin typeface="微软雅黑" panose="020B0503020204020204" charset="-122"/>
              </a:rPr>
              <a:t>对数据的极大浪费</a:t>
            </a:r>
            <a:endParaRPr lang="zh-CN" altLang="en-US" sz="2195">
              <a:solidFill>
                <a:srgbClr val="00B050"/>
              </a:solidFill>
              <a:latin typeface="微软雅黑" panose="020B0503020204020204" charset="-122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77621" y="2732785"/>
            <a:ext cx="4308872" cy="296491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5"/>
              </a:lnSpc>
            </a:pPr>
            <a:r>
              <a:rPr lang="zh-CN" altLang="en-US" sz="2400">
                <a:solidFill>
                  <a:srgbClr val="000000"/>
                </a:solidFill>
                <a:latin typeface="微软雅黑" panose="020B0503020204020204" charset="-122"/>
              </a:rPr>
              <a:t>使用带缺失值的样例，需解决：</a:t>
            </a:r>
            <a:endParaRPr lang="zh-CN" altLang="en-US" sz="2400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08990" y="3222754"/>
            <a:ext cx="3730188" cy="328551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660"/>
              </a:lnSpc>
            </a:pPr>
            <a:r>
              <a:rPr lang="en-US" altLang="zh-CN" sz="2195">
                <a:solidFill>
                  <a:srgbClr val="000000"/>
                </a:solidFill>
                <a:latin typeface="Times New Roman" panose="02020603050405020304"/>
              </a:rPr>
              <a:t>Q1</a:t>
            </a:r>
            <a:r>
              <a:rPr lang="zh-CN" altLang="en-US" sz="2195">
                <a:solidFill>
                  <a:srgbClr val="000000"/>
                </a:solidFill>
                <a:latin typeface="微软雅黑" panose="020B0503020204020204" charset="-122"/>
              </a:rPr>
              <a:t>：如何进行划分属性选择？</a:t>
            </a:r>
            <a:endParaRPr lang="zh-CN" altLang="en-US" sz="2195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76562" y="3774553"/>
            <a:ext cx="8244245" cy="328551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660"/>
              </a:lnSpc>
            </a:pPr>
            <a:r>
              <a:rPr lang="en-US" altLang="zh-CN" sz="2195">
                <a:solidFill>
                  <a:srgbClr val="000000"/>
                </a:solidFill>
                <a:latin typeface="Times New Roman" panose="02020603050405020304"/>
              </a:rPr>
              <a:t>Q2</a:t>
            </a:r>
            <a:r>
              <a:rPr lang="zh-CN" altLang="en-US" sz="2195">
                <a:solidFill>
                  <a:srgbClr val="000000"/>
                </a:solidFill>
                <a:latin typeface="微软雅黑" panose="020B0503020204020204" charset="-122"/>
              </a:rPr>
              <a:t>：给定划分属性，若样本在该属性上的值缺失，如何进行划分？</a:t>
            </a:r>
            <a:endParaRPr lang="zh-CN" altLang="en-US" sz="2195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875154" y="4643373"/>
            <a:ext cx="4308872" cy="296491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5"/>
              </a:lnSpc>
            </a:pPr>
            <a:r>
              <a:rPr lang="zh-CN" altLang="en-US" sz="2400">
                <a:solidFill>
                  <a:srgbClr val="0000FF"/>
                </a:solidFill>
                <a:latin typeface="微软雅黑" panose="020B0503020204020204" charset="-122"/>
              </a:rPr>
              <a:t>基本思路：样本赋权，权重划分</a:t>
            </a:r>
            <a:endParaRPr lang="zh-CN" altLang="en-US" sz="2400">
              <a:solidFill>
                <a:srgbClr val="0000FF"/>
              </a:solidFill>
              <a:latin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ws_1676.tmp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" name="图片 2" descr="ws_1686.tmp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95500" y="5740400"/>
            <a:ext cx="215900" cy="190500"/>
          </a:xfrm>
          <a:prstGeom prst="rect">
            <a:avLst/>
          </a:prstGeom>
        </p:spPr>
      </p:pic>
      <p:pic>
        <p:nvPicPr>
          <p:cNvPr id="4" name="图片 3" descr="ws_1687.tmp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959100" y="101600"/>
            <a:ext cx="6057900" cy="4686300"/>
          </a:xfrm>
          <a:prstGeom prst="rect">
            <a:avLst/>
          </a:prstGeom>
        </p:spPr>
      </p:pic>
      <p:pic>
        <p:nvPicPr>
          <p:cNvPr id="5" name="图片 4" descr="ws_1698.tmp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248400" y="5156200"/>
            <a:ext cx="190500" cy="177800"/>
          </a:xfrm>
          <a:prstGeom prst="rect">
            <a:avLst/>
          </a:prstGeom>
        </p:spPr>
      </p:pic>
      <p:pic>
        <p:nvPicPr>
          <p:cNvPr id="6" name="图片 5" descr="ws_16A8.tmp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340100" y="5803900"/>
            <a:ext cx="152400" cy="177800"/>
          </a:xfrm>
          <a:prstGeom prst="rect">
            <a:avLst/>
          </a:prstGeom>
        </p:spPr>
      </p:pic>
      <p:pic>
        <p:nvPicPr>
          <p:cNvPr id="7" name="图片 6" descr="ws_16A9.tmp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683000" y="5803900"/>
            <a:ext cx="254000" cy="177800"/>
          </a:xfrm>
          <a:prstGeom prst="rect">
            <a:avLst/>
          </a:prstGeom>
        </p:spPr>
      </p:pic>
      <p:pic>
        <p:nvPicPr>
          <p:cNvPr id="8" name="图片 7" descr="ws_16BA.tmp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051300" y="5803900"/>
            <a:ext cx="152400" cy="177800"/>
          </a:xfrm>
          <a:prstGeom prst="rect">
            <a:avLst/>
          </a:prstGeom>
        </p:spPr>
      </p:pic>
      <p:pic>
        <p:nvPicPr>
          <p:cNvPr id="9" name="图片 8" descr="ws_16BB.tmp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029200" y="5689600"/>
            <a:ext cx="101600" cy="139700"/>
          </a:xfrm>
          <a:prstGeom prst="rect">
            <a:avLst/>
          </a:prstGeom>
        </p:spPr>
      </p:pic>
      <p:pic>
        <p:nvPicPr>
          <p:cNvPr id="10" name="图片 9" descr="ws_16CC.tmp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5067300" y="5880100"/>
            <a:ext cx="114300" cy="152400"/>
          </a:xfrm>
          <a:prstGeom prst="rect">
            <a:avLst/>
          </a:prstGeom>
        </p:spPr>
      </p:pic>
      <p:pic>
        <p:nvPicPr>
          <p:cNvPr id="11" name="图片 10" descr="ws_16DC.tmp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5308600" y="5791200"/>
            <a:ext cx="279400" cy="203200"/>
          </a:xfrm>
          <a:prstGeom prst="rect">
            <a:avLst/>
          </a:prstGeom>
        </p:spPr>
      </p:pic>
      <p:pic>
        <p:nvPicPr>
          <p:cNvPr id="12" name="图片 11" descr="ws_16DD.tmp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5803900" y="5689600"/>
            <a:ext cx="101600" cy="139700"/>
          </a:xfrm>
          <a:prstGeom prst="rect">
            <a:avLst/>
          </a:prstGeom>
        </p:spPr>
      </p:pic>
      <p:pic>
        <p:nvPicPr>
          <p:cNvPr id="13" name="图片 12" descr="ws_16EE.tmp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5842000" y="5880100"/>
            <a:ext cx="114300" cy="152400"/>
          </a:xfrm>
          <a:prstGeom prst="rect">
            <a:avLst/>
          </a:prstGeom>
        </p:spPr>
      </p:pic>
      <p:pic>
        <p:nvPicPr>
          <p:cNvPr id="14" name="图片 13" descr="ws_16EF.tmp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6375400" y="5689600"/>
            <a:ext cx="101600" cy="139700"/>
          </a:xfrm>
          <a:prstGeom prst="rect">
            <a:avLst/>
          </a:prstGeom>
        </p:spPr>
      </p:pic>
      <p:pic>
        <p:nvPicPr>
          <p:cNvPr id="15" name="图片 14" descr="ws_16FF.tmp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6413500" y="5880100"/>
            <a:ext cx="114300" cy="152400"/>
          </a:xfrm>
          <a:prstGeom prst="rect">
            <a:avLst/>
          </a:prstGeom>
        </p:spPr>
      </p:pic>
      <p:pic>
        <p:nvPicPr>
          <p:cNvPr id="16" name="图片 15" descr="ws_1700.tmp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6654800" y="5791200"/>
            <a:ext cx="279400" cy="203200"/>
          </a:xfrm>
          <a:prstGeom prst="rect">
            <a:avLst/>
          </a:prstGeom>
        </p:spPr>
      </p:pic>
      <p:pic>
        <p:nvPicPr>
          <p:cNvPr id="17" name="图片 16" descr="ws_1711.tmp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7137400" y="5689600"/>
            <a:ext cx="114300" cy="139700"/>
          </a:xfrm>
          <a:prstGeom prst="rect">
            <a:avLst/>
          </a:prstGeom>
        </p:spPr>
      </p:pic>
      <p:pic>
        <p:nvPicPr>
          <p:cNvPr id="18" name="图片 17" descr="ws_1722.tmp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7188200" y="5880100"/>
            <a:ext cx="101600" cy="152400"/>
          </a:xfrm>
          <a:prstGeom prst="rect">
            <a:avLst/>
          </a:prstGeom>
        </p:spPr>
      </p:pic>
      <p:pic>
        <p:nvPicPr>
          <p:cNvPr id="19" name="图片 18" descr="ws_1723.tmp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7772400" y="5740400"/>
            <a:ext cx="127000" cy="203200"/>
          </a:xfrm>
          <a:prstGeom prst="rect">
            <a:avLst/>
          </a:prstGeom>
        </p:spPr>
      </p:pic>
      <p:pic>
        <p:nvPicPr>
          <p:cNvPr id="20" name="图片 19" descr="ws_1733.tmp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7975600" y="5740400"/>
            <a:ext cx="266700" cy="203200"/>
          </a:xfrm>
          <a:prstGeom prst="rect">
            <a:avLst/>
          </a:prstGeom>
        </p:spPr>
      </p:pic>
      <p:pic>
        <p:nvPicPr>
          <p:cNvPr id="21" name="图片 20" descr="ws_1734.tmp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6544691" y="5080761"/>
            <a:ext cx="1902765" cy="28212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80"/>
              </a:lnSpc>
            </a:pPr>
            <a:r>
              <a:rPr lang="zh-CN" altLang="en-US" sz="2005">
                <a:solidFill>
                  <a:srgbClr val="000000"/>
                </a:solidFill>
                <a:latin typeface="微软雅黑" panose="020B0503020204020204" charset="-122"/>
              </a:rPr>
              <a:t>包含 </a:t>
            </a:r>
            <a:r>
              <a:rPr lang="en-US" altLang="zh-CN">
                <a:solidFill>
                  <a:srgbClr val="000000"/>
                </a:solidFill>
                <a:latin typeface="Times New Roman" panose="02020603050405020304"/>
              </a:rPr>
              <a:t>14 </a:t>
            </a:r>
            <a:r>
              <a:rPr lang="zh-CN" altLang="en-US" sz="2005">
                <a:solidFill>
                  <a:srgbClr val="000000"/>
                </a:solidFill>
                <a:latin typeface="微软雅黑" panose="020B0503020204020204" charset="-122"/>
              </a:rPr>
              <a:t>个样例，</a:t>
            </a:r>
            <a:endParaRPr lang="zh-CN" altLang="en-US" sz="2005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395536" y="5157192"/>
            <a:ext cx="5899051" cy="551561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925"/>
              </a:lnSpc>
            </a:pPr>
            <a:r>
              <a:rPr lang="zh-CN" altLang="en-US" sz="2005">
                <a:solidFill>
                  <a:srgbClr val="000000"/>
                </a:solidFill>
                <a:latin typeface="微软雅黑" panose="020B0503020204020204" charset="-122"/>
              </a:rPr>
              <a:t>以属性“色泽”为例，该属性上无缺失值的样例子集</a:t>
            </a:r>
            <a:endParaRPr lang="zh-CN" altLang="en-US" sz="2005">
              <a:solidFill>
                <a:srgbClr val="000000"/>
              </a:solidFill>
              <a:latin typeface="微软雅黑" panose="020B0503020204020204" charset="-122"/>
            </a:endParaRPr>
          </a:p>
          <a:p>
            <a:pPr>
              <a:lnSpc>
                <a:spcPts val="2640"/>
              </a:lnSpc>
            </a:pPr>
            <a:r>
              <a:rPr lang="zh-CN" altLang="en-US" sz="2005">
                <a:solidFill>
                  <a:srgbClr val="000000"/>
                </a:solidFill>
                <a:latin typeface="微软雅黑" panose="020B0503020204020204" charset="-122"/>
              </a:rPr>
              <a:t>信息熵为</a:t>
            </a:r>
            <a:endParaRPr lang="zh-CN" altLang="en-US" sz="2005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18541" y="321726"/>
            <a:ext cx="2808461" cy="433452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2685"/>
              </a:lnSpc>
              <a:buClrTx/>
              <a:buSzTx/>
              <a:buNone/>
              <a:tabLst>
                <a:tab pos="114300" algn="l"/>
              </a:tabLst>
              <a:defRPr/>
            </a:pPr>
            <a:r>
              <a:rPr lang="zh-CN" altLang="en-US" sz="2795">
                <a:solidFill>
                  <a:srgbClr val="000000"/>
                </a:solidFill>
                <a:latin typeface="微软雅黑" panose="020B0503020204020204" charset="-122"/>
              </a:rPr>
              <a:t>一个例子</a:t>
            </a:r>
            <a:endParaRPr lang="zh-CN" altLang="en-US" sz="2795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14300" algn="l"/>
              </a:tabLst>
              <a:defRPr/>
            </a:pPr>
            <a:endParaRPr lang="zh-CN" altLang="en-US" sz="2795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14300" algn="l"/>
              </a:tabLst>
              <a:defRPr/>
            </a:pPr>
            <a:endParaRPr lang="zh-CN" altLang="en-US" sz="2795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14300" algn="l"/>
              </a:tabLst>
              <a:defRPr/>
            </a:pPr>
            <a:endParaRPr lang="zh-CN" altLang="en-US" sz="2795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14300" algn="l"/>
              </a:tabLst>
              <a:defRPr/>
            </a:pPr>
            <a:endParaRPr lang="zh-CN" altLang="en-US" sz="2795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14300" algn="l"/>
              </a:tabLst>
              <a:defRPr/>
            </a:pPr>
            <a:endParaRPr lang="zh-CN" altLang="en-US" sz="2795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14300" algn="l"/>
              </a:tabLst>
              <a:defRPr/>
            </a:pPr>
            <a:endParaRPr lang="zh-CN" altLang="en-US" sz="2795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2585"/>
              </a:lnSpc>
              <a:buClrTx/>
              <a:buSzTx/>
              <a:buNone/>
              <a:tabLst>
                <a:tab pos="114300" algn="l"/>
              </a:tabLst>
              <a:defRPr/>
            </a:pPr>
            <a:r>
              <a:rPr lang="zh-CN" altLang="en-US" sz="2795">
                <a:solidFill>
                  <a:srgbClr val="000000"/>
                </a:solidFill>
                <a:latin typeface="微软雅黑" panose="020B0503020204020204" charset="-122"/>
              </a:rPr>
              <a:t>	</a:t>
            </a:r>
            <a:r>
              <a:rPr lang="zh-CN" altLang="en-US" sz="2400">
                <a:solidFill>
                  <a:srgbClr val="FF0000"/>
                </a:solidFill>
                <a:latin typeface="微软雅黑" panose="020B0503020204020204" charset="-122"/>
              </a:rPr>
              <a:t>仅通过无缺失值</a:t>
            </a:r>
            <a:endParaRPr lang="zh-CN" altLang="en-US" sz="2400">
              <a:solidFill>
                <a:srgbClr val="FF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2880"/>
              </a:lnSpc>
              <a:buClrTx/>
              <a:buSzTx/>
              <a:buNone/>
              <a:tabLst>
                <a:tab pos="114300" algn="l"/>
              </a:tabLst>
              <a:defRPr/>
            </a:pPr>
            <a:r>
              <a:rPr lang="zh-CN" altLang="en-US" sz="2400">
                <a:solidFill>
                  <a:srgbClr val="FF0000"/>
                </a:solidFill>
                <a:latin typeface="微软雅黑" panose="020B0503020204020204" charset="-122"/>
              </a:rPr>
              <a:t>	的样例来判断划</a:t>
            </a:r>
            <a:endParaRPr lang="zh-CN" altLang="en-US" sz="2400">
              <a:solidFill>
                <a:srgbClr val="FF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2810"/>
              </a:lnSpc>
              <a:buClrTx/>
              <a:buSzTx/>
              <a:buNone/>
              <a:tabLst>
                <a:tab pos="114300" algn="l"/>
              </a:tabLst>
              <a:defRPr/>
            </a:pPr>
            <a:r>
              <a:rPr lang="zh-CN" altLang="en-US" sz="2400">
                <a:solidFill>
                  <a:srgbClr val="FF0000"/>
                </a:solidFill>
                <a:latin typeface="微软雅黑" panose="020B0503020204020204" charset="-122"/>
              </a:rPr>
              <a:t>	分属性的优劣</a:t>
            </a:r>
            <a:endParaRPr lang="zh-CN" altLang="en-US" sz="2400">
              <a:solidFill>
                <a:srgbClr val="FF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14300" algn="l"/>
              </a:tabLst>
              <a:defRPr/>
            </a:pPr>
            <a:endParaRPr lang="zh-CN" altLang="en-US" sz="2400">
              <a:solidFill>
                <a:srgbClr val="FF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14300" algn="l"/>
              </a:tabLst>
              <a:defRPr/>
            </a:pPr>
            <a:endParaRPr lang="zh-CN" altLang="en-US" sz="2400">
              <a:solidFill>
                <a:srgbClr val="FF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14300" algn="l"/>
              </a:tabLst>
              <a:defRPr/>
            </a:pPr>
            <a:endParaRPr lang="zh-CN" altLang="en-US" sz="2400">
              <a:solidFill>
                <a:srgbClr val="FF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14300" algn="l"/>
              </a:tabLst>
              <a:defRPr/>
            </a:pPr>
            <a:endParaRPr lang="zh-CN" altLang="en-US" sz="2400">
              <a:solidFill>
                <a:srgbClr val="FF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14300" algn="l"/>
              </a:tabLst>
              <a:defRPr/>
            </a:pPr>
            <a:endParaRPr lang="zh-CN" altLang="en-US" sz="2400">
              <a:solidFill>
                <a:srgbClr val="FF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14300" algn="l"/>
              </a:tabLst>
              <a:defRPr/>
            </a:pPr>
            <a:endParaRPr lang="zh-CN" altLang="en-US" sz="2400">
              <a:solidFill>
                <a:srgbClr val="FF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14300" algn="l"/>
              </a:tabLst>
              <a:defRPr/>
            </a:pPr>
            <a:endParaRPr lang="zh-CN" altLang="en-US" sz="2400">
              <a:solidFill>
                <a:srgbClr val="FF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14300" algn="l"/>
              </a:tabLst>
              <a:defRPr/>
            </a:pPr>
            <a:endParaRPr lang="zh-CN" altLang="en-US" sz="2400">
              <a:solidFill>
                <a:srgbClr val="FF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14300" algn="l"/>
              </a:tabLst>
              <a:defRPr/>
            </a:pPr>
            <a:endParaRPr lang="zh-CN" altLang="en-US" sz="2400">
              <a:solidFill>
                <a:srgbClr val="FF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2360"/>
              </a:lnSpc>
              <a:buClrTx/>
              <a:buSzTx/>
              <a:buNone/>
              <a:tabLst>
                <a:tab pos="114300" algn="l"/>
              </a:tabLst>
              <a:defRPr/>
            </a:pPr>
            <a:r>
              <a:rPr lang="zh-CN" altLang="en-US" sz="2400">
                <a:solidFill>
                  <a:srgbClr val="FF0000"/>
                </a:solidFill>
                <a:latin typeface="微软雅黑" panose="020B0503020204020204" charset="-122"/>
              </a:rPr>
              <a:t>	</a:t>
            </a:r>
            <a:r>
              <a:rPr lang="zh-CN" altLang="en-US" sz="2005">
                <a:solidFill>
                  <a:srgbClr val="000000"/>
                </a:solidFill>
                <a:latin typeface="微软雅黑" panose="020B0503020204020204" charset="-122"/>
              </a:rPr>
              <a:t>学习开始时，根结点包</a:t>
            </a:r>
            <a:endParaRPr lang="zh-CN" altLang="en-US" sz="2005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2925"/>
              </a:lnSpc>
              <a:buClrTx/>
              <a:buSzTx/>
              <a:buNone/>
              <a:tabLst>
                <a:tab pos="114300" algn="l"/>
              </a:tabLst>
              <a:defRPr/>
            </a:pPr>
            <a:r>
              <a:rPr lang="zh-CN" altLang="en-US" sz="2005">
                <a:solidFill>
                  <a:srgbClr val="000000"/>
                </a:solidFill>
                <a:latin typeface="微软雅黑" panose="020B0503020204020204" charset="-122"/>
              </a:rPr>
              <a:t>	含样例集 </a:t>
            </a:r>
            <a:r>
              <a:rPr lang="en-US" altLang="zh-CN" sz="2005" i="1">
                <a:solidFill>
                  <a:srgbClr val="000000"/>
                </a:solidFill>
                <a:latin typeface="Palatino Linotype" panose="02040502050505030304"/>
              </a:rPr>
              <a:t>D </a:t>
            </a:r>
            <a:r>
              <a:rPr lang="zh-CN" altLang="en-US" sz="2005">
                <a:solidFill>
                  <a:srgbClr val="000000"/>
                </a:solidFill>
                <a:latin typeface="微软雅黑" panose="020B0503020204020204" charset="-122"/>
              </a:rPr>
              <a:t>中全部</a:t>
            </a:r>
            <a:r>
              <a:rPr lang="en-US" altLang="zh-CN" sz="2005">
                <a:solidFill>
                  <a:srgbClr val="000000"/>
                </a:solidFill>
                <a:latin typeface="Times New Roman" panose="02020603050405020304"/>
              </a:rPr>
              <a:t>17</a:t>
            </a:r>
            <a:r>
              <a:rPr lang="zh-CN" altLang="en-US" sz="2005">
                <a:solidFill>
                  <a:srgbClr val="000000"/>
                </a:solidFill>
                <a:latin typeface="微软雅黑" panose="020B0503020204020204" charset="-122"/>
              </a:rPr>
              <a:t>个</a:t>
            </a:r>
            <a:endParaRPr lang="zh-CN" altLang="en-US" sz="2005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2485"/>
              </a:lnSpc>
              <a:buClrTx/>
              <a:buSzTx/>
              <a:buNone/>
              <a:tabLst>
                <a:tab pos="114300" algn="l"/>
              </a:tabLst>
              <a:defRPr/>
            </a:pPr>
            <a:r>
              <a:rPr lang="zh-CN" altLang="en-US" sz="2005">
                <a:solidFill>
                  <a:srgbClr val="000000"/>
                </a:solidFill>
                <a:latin typeface="微软雅黑" panose="020B0503020204020204" charset="-122"/>
              </a:rPr>
              <a:t>	样例，权重均为 </a:t>
            </a:r>
            <a:r>
              <a:rPr lang="en-US" altLang="zh-CN" sz="2005">
                <a:solidFill>
                  <a:srgbClr val="000000"/>
                </a:solidFill>
                <a:latin typeface="Times New Roman" panose="02020603050405020304"/>
              </a:rPr>
              <a:t>1</a:t>
            </a:r>
            <a:endParaRPr lang="zh-CN" altLang="en-US" sz="2005">
              <a:solidFill>
                <a:srgbClr val="000000"/>
              </a:solidFill>
              <a:latin typeface="Times New Roman" panose="02020603050405020304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ws_1D2E.tmp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" name="图片 2" descr="ws_1D3F.tmp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23900" y="1181100"/>
            <a:ext cx="215900" cy="215900"/>
          </a:xfrm>
          <a:prstGeom prst="rect">
            <a:avLst/>
          </a:prstGeom>
        </p:spPr>
      </p:pic>
      <p:pic>
        <p:nvPicPr>
          <p:cNvPr id="4" name="图片 3" descr="ws_1D4F.tmp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31900" y="1181100"/>
            <a:ext cx="215900" cy="203200"/>
          </a:xfrm>
          <a:prstGeom prst="rect">
            <a:avLst/>
          </a:prstGeom>
        </p:spPr>
      </p:pic>
      <p:pic>
        <p:nvPicPr>
          <p:cNvPr id="5" name="图片 4" descr="ws_1D60.tmp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765300" y="1193800"/>
            <a:ext cx="215900" cy="203200"/>
          </a:xfrm>
          <a:prstGeom prst="rect">
            <a:avLst/>
          </a:prstGeom>
        </p:spPr>
      </p:pic>
      <p:pic>
        <p:nvPicPr>
          <p:cNvPr id="6" name="图片 5" descr="ws_1D70.tmp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90600" y="2057400"/>
            <a:ext cx="190500" cy="177800"/>
          </a:xfrm>
          <a:prstGeom prst="rect">
            <a:avLst/>
          </a:prstGeom>
        </p:spPr>
      </p:pic>
      <p:pic>
        <p:nvPicPr>
          <p:cNvPr id="7" name="图片 6" descr="ws_1D71.tmp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955800" y="2184400"/>
            <a:ext cx="88900" cy="127000"/>
          </a:xfrm>
          <a:prstGeom prst="rect">
            <a:avLst/>
          </a:prstGeom>
        </p:spPr>
      </p:pic>
      <p:pic>
        <p:nvPicPr>
          <p:cNvPr id="8" name="图片 7" descr="ws_1D82.tmp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159000" y="2108200"/>
            <a:ext cx="228600" cy="165100"/>
          </a:xfrm>
          <a:prstGeom prst="rect">
            <a:avLst/>
          </a:prstGeom>
        </p:spPr>
      </p:pic>
      <p:pic>
        <p:nvPicPr>
          <p:cNvPr id="9" name="图片 8" descr="ws_1D93.tmp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476500" y="2184400"/>
            <a:ext cx="88900" cy="127000"/>
          </a:xfrm>
          <a:prstGeom prst="rect">
            <a:avLst/>
          </a:prstGeom>
        </p:spPr>
      </p:pic>
      <p:pic>
        <p:nvPicPr>
          <p:cNvPr id="10" name="图片 9" descr="ws_1D94.tmp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2870200" y="2184400"/>
            <a:ext cx="88900" cy="127000"/>
          </a:xfrm>
          <a:prstGeom prst="rect">
            <a:avLst/>
          </a:prstGeom>
        </p:spPr>
      </p:pic>
      <p:pic>
        <p:nvPicPr>
          <p:cNvPr id="11" name="图片 10" descr="ws_1DA4.tmp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3060700" y="2108200"/>
            <a:ext cx="228600" cy="165100"/>
          </a:xfrm>
          <a:prstGeom prst="rect">
            <a:avLst/>
          </a:prstGeom>
        </p:spPr>
      </p:pic>
      <p:pic>
        <p:nvPicPr>
          <p:cNvPr id="12" name="图片 11" descr="ws_1DB5.tmp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3390900" y="2184400"/>
            <a:ext cx="88900" cy="127000"/>
          </a:xfrm>
          <a:prstGeom prst="rect">
            <a:avLst/>
          </a:prstGeom>
        </p:spPr>
      </p:pic>
      <p:pic>
        <p:nvPicPr>
          <p:cNvPr id="13" name="图片 12" descr="ws_1DB6.tmp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4076700" y="2057400"/>
            <a:ext cx="330200" cy="177800"/>
          </a:xfrm>
          <a:prstGeom prst="rect">
            <a:avLst/>
          </a:prstGeom>
        </p:spPr>
      </p:pic>
      <p:pic>
        <p:nvPicPr>
          <p:cNvPr id="14" name="图片 13" descr="ws_1DC6.tmp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5092700" y="2044700"/>
            <a:ext cx="190500" cy="177800"/>
          </a:xfrm>
          <a:prstGeom prst="rect">
            <a:avLst/>
          </a:prstGeom>
        </p:spPr>
      </p:pic>
      <p:pic>
        <p:nvPicPr>
          <p:cNvPr id="15" name="图片 14" descr="ws_1DD7.tmp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6057900" y="2006600"/>
            <a:ext cx="88900" cy="127000"/>
          </a:xfrm>
          <a:prstGeom prst="rect">
            <a:avLst/>
          </a:prstGeom>
        </p:spPr>
      </p:pic>
      <p:pic>
        <p:nvPicPr>
          <p:cNvPr id="16" name="图片 15" descr="ws_1DE8.tmp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6057900" y="2171700"/>
            <a:ext cx="88900" cy="127000"/>
          </a:xfrm>
          <a:prstGeom prst="rect">
            <a:avLst/>
          </a:prstGeom>
        </p:spPr>
      </p:pic>
      <p:pic>
        <p:nvPicPr>
          <p:cNvPr id="17" name="图片 16" descr="ws_1DE9.tmp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6261100" y="2095500"/>
            <a:ext cx="228600" cy="165100"/>
          </a:xfrm>
          <a:prstGeom prst="rect">
            <a:avLst/>
          </a:prstGeom>
        </p:spPr>
      </p:pic>
      <p:pic>
        <p:nvPicPr>
          <p:cNvPr id="18" name="图片 17" descr="ws_1DF9.tmp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6578600" y="2006600"/>
            <a:ext cx="88900" cy="127000"/>
          </a:xfrm>
          <a:prstGeom prst="rect">
            <a:avLst/>
          </a:prstGeom>
        </p:spPr>
      </p:pic>
      <p:pic>
        <p:nvPicPr>
          <p:cNvPr id="19" name="图片 18" descr="ws_1E0A.tmp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6578600" y="2171700"/>
            <a:ext cx="88900" cy="127000"/>
          </a:xfrm>
          <a:prstGeom prst="rect">
            <a:avLst/>
          </a:prstGeom>
        </p:spPr>
      </p:pic>
      <p:pic>
        <p:nvPicPr>
          <p:cNvPr id="20" name="图片 19" descr="ws_1E0B.tmp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6972300" y="2171700"/>
            <a:ext cx="88900" cy="127000"/>
          </a:xfrm>
          <a:prstGeom prst="rect">
            <a:avLst/>
          </a:prstGeom>
        </p:spPr>
      </p:pic>
      <p:pic>
        <p:nvPicPr>
          <p:cNvPr id="21" name="图片 20" descr="ws_1E1B.tmp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7162800" y="2095500"/>
            <a:ext cx="228600" cy="165100"/>
          </a:xfrm>
          <a:prstGeom prst="rect">
            <a:avLst/>
          </a:prstGeom>
        </p:spPr>
      </p:pic>
      <p:pic>
        <p:nvPicPr>
          <p:cNvPr id="22" name="图片 21" descr="ws_1E2C.tmp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7493000" y="2171700"/>
            <a:ext cx="88900" cy="127000"/>
          </a:xfrm>
          <a:prstGeom prst="rect">
            <a:avLst/>
          </a:prstGeom>
        </p:spPr>
      </p:pic>
      <p:pic>
        <p:nvPicPr>
          <p:cNvPr id="23" name="图片 22" descr="ws_1E2D.tmp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990600" y="2514600"/>
            <a:ext cx="190500" cy="177800"/>
          </a:xfrm>
          <a:prstGeom prst="rect">
            <a:avLst/>
          </a:prstGeom>
        </p:spPr>
      </p:pic>
      <p:pic>
        <p:nvPicPr>
          <p:cNvPr id="24" name="图片 23" descr="ws_1E3E.tmp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1955800" y="2476500"/>
            <a:ext cx="88900" cy="127000"/>
          </a:xfrm>
          <a:prstGeom prst="rect">
            <a:avLst/>
          </a:prstGeom>
        </p:spPr>
      </p:pic>
      <p:pic>
        <p:nvPicPr>
          <p:cNvPr id="25" name="图片 24" descr="ws_1E3F.tmp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1955800" y="2641600"/>
            <a:ext cx="88900" cy="127000"/>
          </a:xfrm>
          <a:prstGeom prst="rect">
            <a:avLst/>
          </a:prstGeom>
        </p:spPr>
      </p:pic>
      <p:pic>
        <p:nvPicPr>
          <p:cNvPr id="26" name="图片 25" descr="ws_1E4F.tmp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2146300" y="2565400"/>
            <a:ext cx="241300" cy="165100"/>
          </a:xfrm>
          <a:prstGeom prst="rect">
            <a:avLst/>
          </a:prstGeom>
        </p:spPr>
      </p:pic>
      <p:pic>
        <p:nvPicPr>
          <p:cNvPr id="27" name="图片 26" descr="ws_1E60.tmp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2476500" y="2476500"/>
            <a:ext cx="88900" cy="127000"/>
          </a:xfrm>
          <a:prstGeom prst="rect">
            <a:avLst/>
          </a:prstGeom>
        </p:spPr>
      </p:pic>
      <p:pic>
        <p:nvPicPr>
          <p:cNvPr id="28" name="图片 27" descr="ws_1E61.tmp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2476500" y="2641600"/>
            <a:ext cx="88900" cy="127000"/>
          </a:xfrm>
          <a:prstGeom prst="rect">
            <a:avLst/>
          </a:prstGeom>
        </p:spPr>
      </p:pic>
      <p:pic>
        <p:nvPicPr>
          <p:cNvPr id="29" name="图片 28" descr="ws_1E71.tmp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2857500" y="2476500"/>
            <a:ext cx="101600" cy="127000"/>
          </a:xfrm>
          <a:prstGeom prst="rect">
            <a:avLst/>
          </a:prstGeom>
        </p:spPr>
      </p:pic>
      <p:pic>
        <p:nvPicPr>
          <p:cNvPr id="30" name="图片 29" descr="ws_1E72.tmp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2857500" y="2641600"/>
            <a:ext cx="101600" cy="127000"/>
          </a:xfrm>
          <a:prstGeom prst="rect">
            <a:avLst/>
          </a:prstGeom>
        </p:spPr>
      </p:pic>
      <p:pic>
        <p:nvPicPr>
          <p:cNvPr id="31" name="图片 30" descr="ws_1E83.tmp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3060700" y="2565400"/>
            <a:ext cx="228600" cy="165100"/>
          </a:xfrm>
          <a:prstGeom prst="rect">
            <a:avLst/>
          </a:prstGeom>
        </p:spPr>
      </p:pic>
      <p:pic>
        <p:nvPicPr>
          <p:cNvPr id="32" name="图片 31" descr="ws_1E94.tmp"/>
          <p:cNvPicPr/>
          <p:nvPr/>
        </p:nvPicPr>
        <p:blipFill>
          <a:blip r:embed="rId31" cstate="print"/>
          <a:stretch>
            <a:fillRect/>
          </a:stretch>
        </p:blipFill>
        <p:spPr>
          <a:xfrm>
            <a:off x="3378200" y="2476500"/>
            <a:ext cx="101600" cy="127000"/>
          </a:xfrm>
          <a:prstGeom prst="rect">
            <a:avLst/>
          </a:prstGeom>
        </p:spPr>
      </p:pic>
      <p:pic>
        <p:nvPicPr>
          <p:cNvPr id="33" name="图片 32" descr="ws_1E95.tmp"/>
          <p:cNvPicPr/>
          <p:nvPr/>
        </p:nvPicPr>
        <p:blipFill>
          <a:blip r:embed="rId32" cstate="print"/>
          <a:stretch>
            <a:fillRect/>
          </a:stretch>
        </p:blipFill>
        <p:spPr>
          <a:xfrm>
            <a:off x="3378200" y="2641600"/>
            <a:ext cx="101600" cy="127000"/>
          </a:xfrm>
          <a:prstGeom prst="rect">
            <a:avLst/>
          </a:prstGeom>
        </p:spPr>
      </p:pic>
      <p:pic>
        <p:nvPicPr>
          <p:cNvPr id="34" name="图片 33" descr="ws_1EA5.tmp"/>
          <p:cNvPicPr/>
          <p:nvPr/>
        </p:nvPicPr>
        <p:blipFill>
          <a:blip r:embed="rId33" cstate="print"/>
          <a:stretch>
            <a:fillRect/>
          </a:stretch>
        </p:blipFill>
        <p:spPr>
          <a:xfrm>
            <a:off x="3898900" y="2514600"/>
            <a:ext cx="114300" cy="177800"/>
          </a:xfrm>
          <a:prstGeom prst="rect">
            <a:avLst/>
          </a:prstGeom>
        </p:spPr>
      </p:pic>
      <p:pic>
        <p:nvPicPr>
          <p:cNvPr id="35" name="图片 34" descr="ws_1EA6.tmp"/>
          <p:cNvPicPr/>
          <p:nvPr/>
        </p:nvPicPr>
        <p:blipFill>
          <a:blip r:embed="rId34" cstate="print"/>
          <a:stretch>
            <a:fillRect/>
          </a:stretch>
        </p:blipFill>
        <p:spPr>
          <a:xfrm>
            <a:off x="4076700" y="2514600"/>
            <a:ext cx="330200" cy="177800"/>
          </a:xfrm>
          <a:prstGeom prst="rect">
            <a:avLst/>
          </a:prstGeom>
        </p:spPr>
      </p:pic>
      <p:pic>
        <p:nvPicPr>
          <p:cNvPr id="36" name="图片 35" descr="ws_1EB7.tmp"/>
          <p:cNvPicPr/>
          <p:nvPr/>
        </p:nvPicPr>
        <p:blipFill>
          <a:blip r:embed="rId35" cstate="print"/>
          <a:stretch>
            <a:fillRect/>
          </a:stretch>
        </p:blipFill>
        <p:spPr>
          <a:xfrm>
            <a:off x="2349500" y="3187700"/>
            <a:ext cx="228600" cy="215900"/>
          </a:xfrm>
          <a:prstGeom prst="rect">
            <a:avLst/>
          </a:prstGeom>
        </p:spPr>
      </p:pic>
      <p:pic>
        <p:nvPicPr>
          <p:cNvPr id="37" name="图片 36" descr="ws_1EC7.tmp"/>
          <p:cNvPicPr/>
          <p:nvPr/>
        </p:nvPicPr>
        <p:blipFill>
          <a:blip r:embed="rId36" cstate="print"/>
          <a:stretch>
            <a:fillRect/>
          </a:stretch>
        </p:blipFill>
        <p:spPr>
          <a:xfrm>
            <a:off x="1371600" y="3454400"/>
            <a:ext cx="4191000" cy="635000"/>
          </a:xfrm>
          <a:prstGeom prst="rect">
            <a:avLst/>
          </a:prstGeom>
        </p:spPr>
      </p:pic>
      <p:pic>
        <p:nvPicPr>
          <p:cNvPr id="38" name="图片 37" descr="ws_1EC8.tmp"/>
          <p:cNvPicPr/>
          <p:nvPr/>
        </p:nvPicPr>
        <p:blipFill>
          <a:blip r:embed="rId37" cstate="print"/>
          <a:stretch>
            <a:fillRect/>
          </a:stretch>
        </p:blipFill>
        <p:spPr>
          <a:xfrm>
            <a:off x="2946400" y="4178300"/>
            <a:ext cx="114300" cy="177800"/>
          </a:xfrm>
          <a:prstGeom prst="rect">
            <a:avLst/>
          </a:prstGeom>
        </p:spPr>
      </p:pic>
      <p:pic>
        <p:nvPicPr>
          <p:cNvPr id="39" name="图片 38" descr="ws_1ED9.tmp"/>
          <p:cNvPicPr/>
          <p:nvPr/>
        </p:nvPicPr>
        <p:blipFill>
          <a:blip r:embed="rId38" cstate="print"/>
          <a:stretch>
            <a:fillRect/>
          </a:stretch>
        </p:blipFill>
        <p:spPr>
          <a:xfrm>
            <a:off x="3124200" y="4178300"/>
            <a:ext cx="228600" cy="177800"/>
          </a:xfrm>
          <a:prstGeom prst="rect">
            <a:avLst/>
          </a:prstGeom>
        </p:spPr>
      </p:pic>
      <p:pic>
        <p:nvPicPr>
          <p:cNvPr id="40" name="图片 39" descr="ws_1EDA.tmp"/>
          <p:cNvPicPr/>
          <p:nvPr/>
        </p:nvPicPr>
        <p:blipFill>
          <a:blip r:embed="rId39" cstate="print"/>
          <a:stretch>
            <a:fillRect/>
          </a:stretch>
        </p:blipFill>
        <p:spPr>
          <a:xfrm>
            <a:off x="3911600" y="4140200"/>
            <a:ext cx="101600" cy="127000"/>
          </a:xfrm>
          <a:prstGeom prst="rect">
            <a:avLst/>
          </a:prstGeom>
        </p:spPr>
      </p:pic>
      <p:pic>
        <p:nvPicPr>
          <p:cNvPr id="41" name="图片 40" descr="ws_1EEB.tmp"/>
          <p:cNvPicPr/>
          <p:nvPr/>
        </p:nvPicPr>
        <p:blipFill>
          <a:blip r:embed="rId40" cstate="print"/>
          <a:stretch>
            <a:fillRect/>
          </a:stretch>
        </p:blipFill>
        <p:spPr>
          <a:xfrm>
            <a:off x="3962400" y="4305300"/>
            <a:ext cx="88900" cy="127000"/>
          </a:xfrm>
          <a:prstGeom prst="rect">
            <a:avLst/>
          </a:prstGeom>
        </p:spPr>
      </p:pic>
      <p:pic>
        <p:nvPicPr>
          <p:cNvPr id="42" name="图片 41" descr="ws_1EEC.tmp"/>
          <p:cNvPicPr/>
          <p:nvPr/>
        </p:nvPicPr>
        <p:blipFill>
          <a:blip r:embed="rId41" cstate="print"/>
          <a:stretch>
            <a:fillRect/>
          </a:stretch>
        </p:blipFill>
        <p:spPr>
          <a:xfrm>
            <a:off x="4533900" y="4178300"/>
            <a:ext cx="342900" cy="177800"/>
          </a:xfrm>
          <a:prstGeom prst="rect">
            <a:avLst/>
          </a:prstGeom>
        </p:spPr>
      </p:pic>
      <p:pic>
        <p:nvPicPr>
          <p:cNvPr id="43" name="图片 42" descr="ws_1EFC.tmp"/>
          <p:cNvPicPr/>
          <p:nvPr/>
        </p:nvPicPr>
        <p:blipFill>
          <a:blip r:embed="rId42" cstate="print"/>
          <a:stretch>
            <a:fillRect/>
          </a:stretch>
        </p:blipFill>
        <p:spPr>
          <a:xfrm>
            <a:off x="5219700" y="4140200"/>
            <a:ext cx="88900" cy="127000"/>
          </a:xfrm>
          <a:prstGeom prst="rect">
            <a:avLst/>
          </a:prstGeom>
        </p:spPr>
      </p:pic>
      <p:pic>
        <p:nvPicPr>
          <p:cNvPr id="44" name="图片 43" descr="ws_1F0D.tmp"/>
          <p:cNvPicPr/>
          <p:nvPr/>
        </p:nvPicPr>
        <p:blipFill>
          <a:blip r:embed="rId43" cstate="print"/>
          <a:stretch>
            <a:fillRect/>
          </a:stretch>
        </p:blipFill>
        <p:spPr>
          <a:xfrm>
            <a:off x="5257800" y="4305300"/>
            <a:ext cx="88900" cy="127000"/>
          </a:xfrm>
          <a:prstGeom prst="rect">
            <a:avLst/>
          </a:prstGeom>
        </p:spPr>
      </p:pic>
      <p:pic>
        <p:nvPicPr>
          <p:cNvPr id="45" name="图片 44" descr="ws_1F0E.tmp"/>
          <p:cNvPicPr/>
          <p:nvPr/>
        </p:nvPicPr>
        <p:blipFill>
          <a:blip r:embed="rId44" cstate="print"/>
          <a:stretch>
            <a:fillRect/>
          </a:stretch>
        </p:blipFill>
        <p:spPr>
          <a:xfrm>
            <a:off x="5651500" y="4178300"/>
            <a:ext cx="114300" cy="177800"/>
          </a:xfrm>
          <a:prstGeom prst="rect">
            <a:avLst/>
          </a:prstGeom>
        </p:spPr>
      </p:pic>
      <p:pic>
        <p:nvPicPr>
          <p:cNvPr id="46" name="图片 45" descr="ws_1F1E.tmp"/>
          <p:cNvPicPr/>
          <p:nvPr/>
        </p:nvPicPr>
        <p:blipFill>
          <a:blip r:embed="rId45" cstate="print"/>
          <a:stretch>
            <a:fillRect/>
          </a:stretch>
        </p:blipFill>
        <p:spPr>
          <a:xfrm>
            <a:off x="5829300" y="4178300"/>
            <a:ext cx="114300" cy="177800"/>
          </a:xfrm>
          <a:prstGeom prst="rect">
            <a:avLst/>
          </a:prstGeom>
        </p:spPr>
      </p:pic>
      <p:pic>
        <p:nvPicPr>
          <p:cNvPr id="47" name="图片 46" descr="ws_1F1F.tmp"/>
          <p:cNvPicPr/>
          <p:nvPr/>
        </p:nvPicPr>
        <p:blipFill>
          <a:blip r:embed="rId46" cstate="print"/>
          <a:stretch>
            <a:fillRect/>
          </a:stretch>
        </p:blipFill>
        <p:spPr>
          <a:xfrm>
            <a:off x="6057900" y="4178300"/>
            <a:ext cx="114300" cy="177800"/>
          </a:xfrm>
          <a:prstGeom prst="rect">
            <a:avLst/>
          </a:prstGeom>
        </p:spPr>
      </p:pic>
      <p:pic>
        <p:nvPicPr>
          <p:cNvPr id="48" name="图片 47" descr="ws_1F30.tmp"/>
          <p:cNvPicPr/>
          <p:nvPr/>
        </p:nvPicPr>
        <p:blipFill>
          <a:blip r:embed="rId47" cstate="print"/>
          <a:stretch>
            <a:fillRect/>
          </a:stretch>
        </p:blipFill>
        <p:spPr>
          <a:xfrm>
            <a:off x="6515100" y="4140200"/>
            <a:ext cx="88900" cy="127000"/>
          </a:xfrm>
          <a:prstGeom prst="rect">
            <a:avLst/>
          </a:prstGeom>
        </p:spPr>
      </p:pic>
      <p:pic>
        <p:nvPicPr>
          <p:cNvPr id="49" name="图片 48" descr="ws_1F41.tmp"/>
          <p:cNvPicPr/>
          <p:nvPr/>
        </p:nvPicPr>
        <p:blipFill>
          <a:blip r:embed="rId48" cstate="print"/>
          <a:stretch>
            <a:fillRect/>
          </a:stretch>
        </p:blipFill>
        <p:spPr>
          <a:xfrm>
            <a:off x="6553200" y="4305300"/>
            <a:ext cx="101600" cy="127000"/>
          </a:xfrm>
          <a:prstGeom prst="rect">
            <a:avLst/>
          </a:prstGeom>
        </p:spPr>
      </p:pic>
      <p:pic>
        <p:nvPicPr>
          <p:cNvPr id="50" name="图片 49" descr="ws_1F42.tmp"/>
          <p:cNvPicPr/>
          <p:nvPr/>
        </p:nvPicPr>
        <p:blipFill>
          <a:blip r:embed="rId49" cstate="print"/>
          <a:stretch>
            <a:fillRect/>
          </a:stretch>
        </p:blipFill>
        <p:spPr>
          <a:xfrm>
            <a:off x="6946900" y="4178300"/>
            <a:ext cx="114300" cy="177800"/>
          </a:xfrm>
          <a:prstGeom prst="rect">
            <a:avLst/>
          </a:prstGeom>
        </p:spPr>
      </p:pic>
      <p:pic>
        <p:nvPicPr>
          <p:cNvPr id="51" name="图片 50" descr="ws_1F52.tmp"/>
          <p:cNvPicPr/>
          <p:nvPr/>
        </p:nvPicPr>
        <p:blipFill>
          <a:blip r:embed="rId50" cstate="print"/>
          <a:stretch>
            <a:fillRect/>
          </a:stretch>
        </p:blipFill>
        <p:spPr>
          <a:xfrm>
            <a:off x="7124700" y="4178300"/>
            <a:ext cx="342900" cy="177800"/>
          </a:xfrm>
          <a:prstGeom prst="rect">
            <a:avLst/>
          </a:prstGeom>
        </p:spPr>
      </p:pic>
      <p:pic>
        <p:nvPicPr>
          <p:cNvPr id="52" name="图片 51" descr="ws_1F53.tmp"/>
          <p:cNvPicPr/>
          <p:nvPr/>
        </p:nvPicPr>
        <p:blipFill>
          <a:blip r:embed="rId51" cstate="print"/>
          <a:stretch>
            <a:fillRect/>
          </a:stretch>
        </p:blipFill>
        <p:spPr>
          <a:xfrm>
            <a:off x="2946400" y="4533900"/>
            <a:ext cx="127000" cy="177800"/>
          </a:xfrm>
          <a:prstGeom prst="rect">
            <a:avLst/>
          </a:prstGeom>
        </p:spPr>
      </p:pic>
      <p:pic>
        <p:nvPicPr>
          <p:cNvPr id="53" name="图片 52" descr="ws_1F64.tmp"/>
          <p:cNvPicPr/>
          <p:nvPr/>
        </p:nvPicPr>
        <p:blipFill>
          <a:blip r:embed="rId52" cstate="print"/>
          <a:stretch>
            <a:fillRect/>
          </a:stretch>
        </p:blipFill>
        <p:spPr>
          <a:xfrm>
            <a:off x="3238500" y="4533900"/>
            <a:ext cx="228600" cy="177800"/>
          </a:xfrm>
          <a:prstGeom prst="rect">
            <a:avLst/>
          </a:prstGeom>
        </p:spPr>
      </p:pic>
      <p:pic>
        <p:nvPicPr>
          <p:cNvPr id="54" name="图片 53" descr="ws_1F65.tmp"/>
          <p:cNvPicPr/>
          <p:nvPr/>
        </p:nvPicPr>
        <p:blipFill>
          <a:blip r:embed="rId53" cstate="print"/>
          <a:stretch>
            <a:fillRect/>
          </a:stretch>
        </p:blipFill>
        <p:spPr>
          <a:xfrm>
            <a:off x="1358900" y="5562600"/>
            <a:ext cx="6223000" cy="342900"/>
          </a:xfrm>
          <a:prstGeom prst="rect">
            <a:avLst/>
          </a:prstGeom>
        </p:spPr>
      </p:pic>
      <p:pic>
        <p:nvPicPr>
          <p:cNvPr id="55" name="图片 54" descr="ws_1F75.tmp"/>
          <p:cNvPicPr/>
          <p:nvPr/>
        </p:nvPicPr>
        <p:blipFill>
          <a:blip r:embed="rId54" cstate="print"/>
          <a:stretch>
            <a:fillRect/>
          </a:stretch>
        </p:blipFill>
        <p:spPr>
          <a:xfrm>
            <a:off x="8013700" y="2044700"/>
            <a:ext cx="114300" cy="177800"/>
          </a:xfrm>
          <a:prstGeom prst="rect">
            <a:avLst/>
          </a:prstGeom>
        </p:spPr>
      </p:pic>
      <p:pic>
        <p:nvPicPr>
          <p:cNvPr id="56" name="图片 55" descr="ws_1F86.tmp"/>
          <p:cNvPicPr/>
          <p:nvPr/>
        </p:nvPicPr>
        <p:blipFill>
          <a:blip r:embed="rId55" cstate="print"/>
          <a:stretch>
            <a:fillRect/>
          </a:stretch>
        </p:blipFill>
        <p:spPr>
          <a:xfrm>
            <a:off x="8178800" y="2044700"/>
            <a:ext cx="114300" cy="177800"/>
          </a:xfrm>
          <a:prstGeom prst="rect">
            <a:avLst/>
          </a:prstGeom>
        </p:spPr>
      </p:pic>
      <p:pic>
        <p:nvPicPr>
          <p:cNvPr id="57" name="图片 56" descr="ws_1F87.tmp"/>
          <p:cNvPicPr/>
          <p:nvPr/>
        </p:nvPicPr>
        <p:blipFill>
          <a:blip r:embed="rId56" cstate="print"/>
          <a:stretch>
            <a:fillRect/>
          </a:stretch>
        </p:blipFill>
        <p:spPr>
          <a:xfrm>
            <a:off x="8394700" y="2044700"/>
            <a:ext cx="114300" cy="177800"/>
          </a:xfrm>
          <a:prstGeom prst="rect">
            <a:avLst/>
          </a:prstGeom>
        </p:spPr>
      </p:pic>
      <p:pic>
        <p:nvPicPr>
          <p:cNvPr id="58" name="图片 57" descr="ws_1F98.tmp"/>
          <p:cNvPicPr/>
          <p:nvPr/>
        </p:nvPicPr>
        <p:blipFill>
          <a:blip r:embed="rId57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0" name="TextBox 79"/>
          <p:cNvSpPr txBox="1"/>
          <p:nvPr/>
        </p:nvSpPr>
        <p:spPr>
          <a:xfrm>
            <a:off x="218541" y="321726"/>
            <a:ext cx="1436291" cy="34733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685"/>
              </a:lnSpc>
            </a:pPr>
            <a:r>
              <a:rPr lang="zh-CN" altLang="en-US" sz="2795">
                <a:solidFill>
                  <a:srgbClr val="000000"/>
                </a:solidFill>
                <a:latin typeface="微软雅黑" panose="020B0503020204020204" charset="-122"/>
              </a:rPr>
              <a:t>一个例子</a:t>
            </a:r>
            <a:endParaRPr lang="zh-CN" altLang="en-US" sz="2795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351739" y="1163609"/>
            <a:ext cx="282129" cy="27084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10"/>
              </a:lnSpc>
            </a:pPr>
            <a:r>
              <a:rPr lang="zh-CN" altLang="en-US" sz="2195">
                <a:solidFill>
                  <a:srgbClr val="000000"/>
                </a:solidFill>
                <a:latin typeface="微软雅黑" panose="020B0503020204020204" charset="-122"/>
              </a:rPr>
              <a:t>令</a:t>
            </a:r>
            <a:endParaRPr lang="zh-CN" altLang="en-US" sz="2195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1025652" y="1163609"/>
            <a:ext cx="282129" cy="27084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10"/>
              </a:lnSpc>
            </a:pPr>
            <a:r>
              <a:rPr lang="zh-CN" altLang="en-US" sz="2195">
                <a:solidFill>
                  <a:srgbClr val="000000"/>
                </a:solidFill>
                <a:latin typeface="微软雅黑" panose="020B0503020204020204" charset="-122"/>
              </a:rPr>
              <a:t>，</a:t>
            </a:r>
            <a:endParaRPr lang="zh-CN" altLang="en-US" sz="2195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1600200" y="1163609"/>
            <a:ext cx="282129" cy="27084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10"/>
              </a:lnSpc>
            </a:pPr>
            <a:r>
              <a:rPr lang="zh-CN" altLang="en-US" sz="2195">
                <a:solidFill>
                  <a:srgbClr val="000000"/>
                </a:solidFill>
                <a:latin typeface="微软雅黑" panose="020B0503020204020204" charset="-122"/>
              </a:rPr>
              <a:t>，</a:t>
            </a:r>
            <a:endParaRPr lang="zh-CN" altLang="en-US" sz="2195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2174748" y="1163609"/>
            <a:ext cx="6488956" cy="27084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10"/>
              </a:lnSpc>
            </a:pPr>
            <a:r>
              <a:rPr lang="zh-CN" altLang="en-US" sz="2195">
                <a:solidFill>
                  <a:srgbClr val="000000"/>
                </a:solidFill>
                <a:latin typeface="微软雅黑" panose="020B0503020204020204" charset="-122"/>
              </a:rPr>
              <a:t>分别表示在属性“色泽”上取值为“青绿”“乌黑”</a:t>
            </a:r>
            <a:endParaRPr lang="zh-CN" altLang="en-US" sz="2195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351739" y="1532417"/>
            <a:ext cx="3667671" cy="27084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10"/>
              </a:lnSpc>
            </a:pPr>
            <a:r>
              <a:rPr lang="zh-CN" altLang="en-US" sz="2195">
                <a:solidFill>
                  <a:srgbClr val="000000"/>
                </a:solidFill>
                <a:latin typeface="微软雅黑" panose="020B0503020204020204" charset="-122"/>
              </a:rPr>
              <a:t>以及“浅白”的样本子集，有</a:t>
            </a:r>
            <a:endParaRPr lang="zh-CN" altLang="en-US" sz="2195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351739" y="3160430"/>
            <a:ext cx="1974900" cy="27084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10"/>
              </a:lnSpc>
            </a:pPr>
            <a:r>
              <a:rPr lang="zh-CN" altLang="en-US" sz="2195">
                <a:solidFill>
                  <a:srgbClr val="000000"/>
                </a:solidFill>
                <a:latin typeface="微软雅黑" panose="020B0503020204020204" charset="-122"/>
              </a:rPr>
              <a:t>因此，样本子集</a:t>
            </a:r>
            <a:endParaRPr lang="zh-CN" altLang="en-US" sz="2195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2738164" y="3158157"/>
            <a:ext cx="3667671" cy="27084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10"/>
              </a:lnSpc>
            </a:pPr>
            <a:r>
              <a:rPr lang="zh-CN" altLang="en-US" sz="2195">
                <a:solidFill>
                  <a:srgbClr val="000000"/>
                </a:solidFill>
                <a:latin typeface="微软雅黑" panose="020B0503020204020204" charset="-122"/>
              </a:rPr>
              <a:t>上属性“色泽”的信息增益为</a:t>
            </a:r>
            <a:endParaRPr lang="zh-CN" altLang="en-US" sz="2195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452592" y="3573016"/>
            <a:ext cx="7575792" cy="271869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1985"/>
              </a:lnSpc>
              <a:buClrTx/>
              <a:buSzTx/>
              <a:buNone/>
              <a:tabLst>
                <a:tab pos="2679700" algn="l"/>
                <a:tab pos="5283200" algn="l"/>
              </a:tabLst>
              <a:defRPr/>
            </a:pPr>
            <a:r>
              <a:rPr lang="zh-CN" altLang="en-US"/>
              <a:t>		</a:t>
            </a:r>
            <a:r>
              <a:rPr lang="zh-CN" altLang="en-US">
                <a:solidFill>
                  <a:srgbClr val="0000FF"/>
                </a:solidFill>
                <a:latin typeface="微软雅黑" panose="020B0503020204020204" charset="-122"/>
              </a:rPr>
              <a:t>无缺失值样例中属性 </a:t>
            </a:r>
            <a:r>
              <a:rPr lang="en-US" altLang="zh-CN" i="1">
                <a:solidFill>
                  <a:srgbClr val="0000FF"/>
                </a:solidFill>
                <a:latin typeface="Palatino Linotype" panose="02040502050505030304"/>
              </a:rPr>
              <a:t>a</a:t>
            </a:r>
            <a:endParaRPr lang="en-US" altLang="zh-CN" i="1">
              <a:solidFill>
                <a:srgbClr val="0000FF"/>
              </a:solidFill>
              <a:latin typeface="Palatino Linotype" panose="02040502050505030304"/>
            </a:endParaRPr>
          </a:p>
          <a:p>
            <a:pPr marL="0" marR="0" lvl="0" indent="0" defTabSz="914400" eaLnBrk="1" fontAlgn="auto" latinLnBrk="0" hangingPunct="1">
              <a:lnSpc>
                <a:spcPts val="2160"/>
              </a:lnSpc>
              <a:buClrTx/>
              <a:buSzTx/>
              <a:buNone/>
              <a:tabLst>
                <a:tab pos="2679700" algn="l"/>
                <a:tab pos="5283200" algn="l"/>
              </a:tabLst>
              <a:defRPr/>
            </a:pPr>
            <a:r>
              <a:rPr lang="en-US" altLang="zh-CN" i="1">
                <a:solidFill>
                  <a:srgbClr val="0000FF"/>
                </a:solidFill>
                <a:latin typeface="Palatino Linotype" panose="02040502050505030304"/>
              </a:rPr>
              <a:t>		</a:t>
            </a:r>
            <a:r>
              <a:rPr lang="zh-CN" altLang="en-US">
                <a:solidFill>
                  <a:srgbClr val="0000FF"/>
                </a:solidFill>
                <a:latin typeface="微软雅黑" panose="020B0503020204020204" charset="-122"/>
              </a:rPr>
              <a:t>取值为 </a:t>
            </a:r>
            <a:r>
              <a:rPr lang="en-US" altLang="zh-CN" i="1">
                <a:solidFill>
                  <a:srgbClr val="0000FF"/>
                </a:solidFill>
                <a:latin typeface="Palatino Linotype" panose="02040502050505030304"/>
              </a:rPr>
              <a:t>v </a:t>
            </a:r>
            <a:r>
              <a:rPr lang="zh-CN" altLang="en-US">
                <a:solidFill>
                  <a:srgbClr val="0000FF"/>
                </a:solidFill>
                <a:latin typeface="微软雅黑" panose="020B0503020204020204" charset="-122"/>
              </a:rPr>
              <a:t>的占比</a:t>
            </a:r>
            <a:endParaRPr lang="zh-CN" altLang="en-US">
              <a:solidFill>
                <a:srgbClr val="0000FF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679700" algn="l"/>
                <a:tab pos="5283200" algn="l"/>
              </a:tabLst>
              <a:defRPr/>
            </a:pPr>
            <a:endParaRPr lang="zh-CN" altLang="en-US">
              <a:solidFill>
                <a:srgbClr val="0000FF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679700" algn="l"/>
                <a:tab pos="5283200" algn="l"/>
              </a:tabLst>
              <a:defRPr/>
            </a:pPr>
            <a:endParaRPr lang="zh-CN" altLang="en-US">
              <a:solidFill>
                <a:srgbClr val="0000FF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679700" algn="l"/>
                <a:tab pos="5283200" algn="l"/>
              </a:tabLst>
              <a:defRPr/>
            </a:pPr>
            <a:endParaRPr lang="zh-CN" altLang="en-US">
              <a:solidFill>
                <a:srgbClr val="0000FF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679700" algn="l"/>
                <a:tab pos="5283200" algn="l"/>
              </a:tabLst>
              <a:defRPr/>
            </a:pPr>
            <a:endParaRPr lang="zh-CN" altLang="en-US">
              <a:solidFill>
                <a:srgbClr val="0000FF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679700" algn="l"/>
                <a:tab pos="5283200" algn="l"/>
              </a:tabLst>
              <a:defRPr/>
            </a:pPr>
            <a:endParaRPr lang="zh-CN" altLang="en-US">
              <a:solidFill>
                <a:srgbClr val="0000FF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679700" algn="l"/>
                <a:tab pos="5283200" algn="l"/>
              </a:tabLst>
              <a:defRPr/>
            </a:pPr>
            <a:endParaRPr lang="zh-CN" altLang="en-US">
              <a:solidFill>
                <a:srgbClr val="0000FF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679700" algn="l"/>
                <a:tab pos="5283200" algn="l"/>
              </a:tabLst>
              <a:defRPr/>
            </a:pPr>
            <a:endParaRPr lang="zh-CN" altLang="en-US">
              <a:solidFill>
                <a:srgbClr val="0000FF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3355"/>
              </a:lnSpc>
              <a:buClrTx/>
              <a:buSzTx/>
              <a:buNone/>
              <a:tabLst>
                <a:tab pos="2679700" algn="l"/>
                <a:tab pos="5283200" algn="l"/>
              </a:tabLst>
              <a:defRPr/>
            </a:pPr>
            <a:r>
              <a:rPr lang="zh-CN" altLang="en-US" sz="2195">
                <a:solidFill>
                  <a:srgbClr val="000000"/>
                </a:solidFill>
                <a:latin typeface="微软雅黑" panose="020B0503020204020204" charset="-122"/>
              </a:rPr>
              <a:t>于是，样本集 </a:t>
            </a:r>
            <a:r>
              <a:rPr lang="en-US" altLang="zh-CN" sz="2195" i="1">
                <a:solidFill>
                  <a:srgbClr val="000000"/>
                </a:solidFill>
                <a:latin typeface="Palatino Linotype" panose="02040502050505030304"/>
              </a:rPr>
              <a:t>D </a:t>
            </a:r>
            <a:r>
              <a:rPr lang="zh-CN" altLang="en-US" sz="2195">
                <a:solidFill>
                  <a:srgbClr val="000000"/>
                </a:solidFill>
                <a:latin typeface="微软雅黑" panose="020B0503020204020204" charset="-122"/>
              </a:rPr>
              <a:t>上属性“色泽”的信息增益为</a:t>
            </a:r>
            <a:endParaRPr lang="zh-CN" altLang="en-US" sz="2195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679700" algn="l"/>
                <a:tab pos="5283200" algn="l"/>
              </a:tabLst>
              <a:defRPr/>
            </a:pPr>
            <a:endParaRPr lang="zh-CN" altLang="en-US" sz="2195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679700" algn="l"/>
                <a:tab pos="5283200" algn="l"/>
              </a:tabLst>
              <a:defRPr/>
            </a:pPr>
            <a:endParaRPr lang="zh-CN" altLang="en-US" sz="2195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679700" algn="l"/>
                <a:tab pos="5283200" algn="l"/>
              </a:tabLst>
              <a:defRPr/>
            </a:pPr>
            <a:endParaRPr lang="zh-CN" altLang="en-US" sz="2195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679700" algn="l"/>
                <a:tab pos="5283200" algn="l"/>
              </a:tabLst>
              <a:defRPr/>
            </a:pPr>
            <a:endParaRPr lang="zh-CN" altLang="en-US" sz="2195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2565"/>
              </a:lnSpc>
              <a:buClrTx/>
              <a:buSzTx/>
              <a:buNone/>
              <a:tabLst>
                <a:tab pos="2679700" algn="l"/>
                <a:tab pos="5283200" algn="l"/>
              </a:tabLst>
              <a:defRPr/>
            </a:pPr>
            <a:r>
              <a:rPr lang="zh-CN" altLang="en-US" sz="2195">
                <a:solidFill>
                  <a:srgbClr val="000000"/>
                </a:solidFill>
                <a:latin typeface="微软雅黑" panose="020B0503020204020204" charset="-122"/>
              </a:rPr>
              <a:t>	</a:t>
            </a:r>
            <a:r>
              <a:rPr lang="zh-CN" altLang="en-US" sz="2195" b="1">
                <a:solidFill>
                  <a:srgbClr val="FF00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区别</a:t>
            </a:r>
            <a:r>
              <a:rPr lang="en-US" altLang="zh-CN" sz="2195" b="1">
                <a:solidFill>
                  <a:srgbClr val="FF00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 </a:t>
            </a:r>
            <a:r>
              <a:rPr lang="zh-CN" altLang="en-US" sz="2195" b="1">
                <a:solidFill>
                  <a:srgbClr val="FF00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：</a:t>
            </a:r>
            <a:r>
              <a:rPr lang="zh-CN" altLang="en-US">
                <a:solidFill>
                  <a:srgbClr val="0000FF"/>
                </a:solidFill>
                <a:latin typeface="微软雅黑" panose="020B0503020204020204" charset="-122"/>
              </a:rPr>
              <a:t>无缺失值样例占比</a:t>
            </a:r>
            <a:endParaRPr lang="zh-CN" altLang="en-US">
              <a:solidFill>
                <a:srgbClr val="0000FF"/>
              </a:solidFill>
              <a:latin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ws_266C.tmp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" name="图片 2" descr="ws_267C.tmp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73200" y="1676400"/>
            <a:ext cx="152400" cy="152400"/>
          </a:xfrm>
          <a:prstGeom prst="rect">
            <a:avLst/>
          </a:prstGeom>
        </p:spPr>
      </p:pic>
      <p:pic>
        <p:nvPicPr>
          <p:cNvPr id="4" name="图片 3" descr="ws_268D.tmp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73200" y="2082800"/>
            <a:ext cx="152400" cy="152400"/>
          </a:xfrm>
          <a:prstGeom prst="rect">
            <a:avLst/>
          </a:prstGeom>
        </p:spPr>
      </p:pic>
      <p:pic>
        <p:nvPicPr>
          <p:cNvPr id="5" name="图片 4" descr="ws_268E.tmp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968500" y="1600200"/>
            <a:ext cx="241300" cy="228600"/>
          </a:xfrm>
          <a:prstGeom prst="rect">
            <a:avLst/>
          </a:prstGeom>
        </p:spPr>
      </p:pic>
      <p:pic>
        <p:nvPicPr>
          <p:cNvPr id="6" name="图片 5" descr="ws_269F.tmp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968500" y="2006600"/>
            <a:ext cx="241300" cy="228600"/>
          </a:xfrm>
          <a:prstGeom prst="rect">
            <a:avLst/>
          </a:prstGeom>
        </p:spPr>
      </p:pic>
      <p:pic>
        <p:nvPicPr>
          <p:cNvPr id="7" name="图片 6" descr="ws_26A0.tmp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336800" y="1562100"/>
            <a:ext cx="292100" cy="279400"/>
          </a:xfrm>
          <a:prstGeom prst="rect">
            <a:avLst/>
          </a:prstGeom>
        </p:spPr>
      </p:pic>
      <p:pic>
        <p:nvPicPr>
          <p:cNvPr id="8" name="图片 7" descr="ws_26B0.tmp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336800" y="1968500"/>
            <a:ext cx="292100" cy="292100"/>
          </a:xfrm>
          <a:prstGeom prst="rect">
            <a:avLst/>
          </a:prstGeom>
        </p:spPr>
      </p:pic>
      <p:pic>
        <p:nvPicPr>
          <p:cNvPr id="9" name="图片 8" descr="ws_26C1.tmp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628900" y="1574800"/>
            <a:ext cx="292100" cy="279400"/>
          </a:xfrm>
          <a:prstGeom prst="rect">
            <a:avLst/>
          </a:prstGeom>
        </p:spPr>
      </p:pic>
      <p:pic>
        <p:nvPicPr>
          <p:cNvPr id="10" name="图片 9" descr="ws_26C2.tmp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2628900" y="1981200"/>
            <a:ext cx="279400" cy="279400"/>
          </a:xfrm>
          <a:prstGeom prst="rect">
            <a:avLst/>
          </a:prstGeom>
        </p:spPr>
      </p:pic>
      <p:pic>
        <p:nvPicPr>
          <p:cNvPr id="11" name="图片 10" descr="ws_26D2.tmp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3403600" y="1612900"/>
            <a:ext cx="152400" cy="215900"/>
          </a:xfrm>
          <a:prstGeom prst="rect">
            <a:avLst/>
          </a:prstGeom>
        </p:spPr>
      </p:pic>
      <p:pic>
        <p:nvPicPr>
          <p:cNvPr id="12" name="图片 11" descr="ws_26E3.tmp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3403600" y="2019300"/>
            <a:ext cx="152400" cy="228600"/>
          </a:xfrm>
          <a:prstGeom prst="rect">
            <a:avLst/>
          </a:prstGeom>
        </p:spPr>
      </p:pic>
      <p:pic>
        <p:nvPicPr>
          <p:cNvPr id="13" name="图片 12" descr="ws_26E4.tmp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3771900" y="2019300"/>
            <a:ext cx="152400" cy="215900"/>
          </a:xfrm>
          <a:prstGeom prst="rect">
            <a:avLst/>
          </a:prstGeom>
        </p:spPr>
      </p:pic>
      <p:pic>
        <p:nvPicPr>
          <p:cNvPr id="14" name="图片 13" descr="ws_26F5.tmp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4673600" y="1651000"/>
            <a:ext cx="152400" cy="139700"/>
          </a:xfrm>
          <a:prstGeom prst="rect">
            <a:avLst/>
          </a:prstGeom>
        </p:spPr>
      </p:pic>
      <p:pic>
        <p:nvPicPr>
          <p:cNvPr id="15" name="图片 14" descr="ws_26F6.tmp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5130800" y="1574800"/>
            <a:ext cx="228600" cy="215900"/>
          </a:xfrm>
          <a:prstGeom prst="rect">
            <a:avLst/>
          </a:prstGeom>
        </p:spPr>
      </p:pic>
      <p:pic>
        <p:nvPicPr>
          <p:cNvPr id="16" name="图片 15" descr="ws_2706.tmp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5486400" y="1549400"/>
            <a:ext cx="266700" cy="266700"/>
          </a:xfrm>
          <a:prstGeom prst="rect">
            <a:avLst/>
          </a:prstGeom>
        </p:spPr>
      </p:pic>
      <p:pic>
        <p:nvPicPr>
          <p:cNvPr id="17" name="图片 16" descr="ws_2717.tmp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5765800" y="1549400"/>
            <a:ext cx="254000" cy="266700"/>
          </a:xfrm>
          <a:prstGeom prst="rect">
            <a:avLst/>
          </a:prstGeom>
        </p:spPr>
      </p:pic>
      <p:pic>
        <p:nvPicPr>
          <p:cNvPr id="18" name="图片 17" descr="ws_2718.tmp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6489700" y="1587500"/>
            <a:ext cx="127000" cy="203200"/>
          </a:xfrm>
          <a:prstGeom prst="rect">
            <a:avLst/>
          </a:prstGeom>
        </p:spPr>
      </p:pic>
      <p:pic>
        <p:nvPicPr>
          <p:cNvPr id="19" name="图片 18" descr="ws_2728.tmp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4673600" y="2070100"/>
            <a:ext cx="139700" cy="139700"/>
          </a:xfrm>
          <a:prstGeom prst="rect">
            <a:avLst/>
          </a:prstGeom>
        </p:spPr>
      </p:pic>
      <p:pic>
        <p:nvPicPr>
          <p:cNvPr id="20" name="图片 19" descr="ws_2729.tmp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5130800" y="2006600"/>
            <a:ext cx="228600" cy="203200"/>
          </a:xfrm>
          <a:prstGeom prst="rect">
            <a:avLst/>
          </a:prstGeom>
        </p:spPr>
      </p:pic>
      <p:pic>
        <p:nvPicPr>
          <p:cNvPr id="21" name="图片 20" descr="ws_273A.tmp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5473700" y="1968500"/>
            <a:ext cx="279400" cy="266700"/>
          </a:xfrm>
          <a:prstGeom prst="rect">
            <a:avLst/>
          </a:prstGeom>
        </p:spPr>
      </p:pic>
      <p:pic>
        <p:nvPicPr>
          <p:cNvPr id="22" name="图片 21" descr="ws_274B.tmp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5740400" y="1981200"/>
            <a:ext cx="279400" cy="241300"/>
          </a:xfrm>
          <a:prstGeom prst="rect">
            <a:avLst/>
          </a:prstGeom>
        </p:spPr>
      </p:pic>
      <p:pic>
        <p:nvPicPr>
          <p:cNvPr id="23" name="图片 22" descr="ws_274C.tmp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6477000" y="2006600"/>
            <a:ext cx="127000" cy="215900"/>
          </a:xfrm>
          <a:prstGeom prst="rect">
            <a:avLst/>
          </a:prstGeom>
        </p:spPr>
      </p:pic>
      <p:pic>
        <p:nvPicPr>
          <p:cNvPr id="24" name="图片 23" descr="ws_275C.tmp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6680200" y="2006600"/>
            <a:ext cx="139700" cy="203200"/>
          </a:xfrm>
          <a:prstGeom prst="rect">
            <a:avLst/>
          </a:prstGeom>
        </p:spPr>
      </p:pic>
      <p:pic>
        <p:nvPicPr>
          <p:cNvPr id="25" name="图片 24" descr="ws_275D.tmp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6934200" y="2006600"/>
            <a:ext cx="152400" cy="203200"/>
          </a:xfrm>
          <a:prstGeom prst="rect">
            <a:avLst/>
          </a:prstGeom>
        </p:spPr>
      </p:pic>
      <p:pic>
        <p:nvPicPr>
          <p:cNvPr id="26" name="图片 25" descr="ws_276E.tmp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1498600" y="2476500"/>
            <a:ext cx="152400" cy="152400"/>
          </a:xfrm>
          <a:prstGeom prst="rect">
            <a:avLst/>
          </a:prstGeom>
        </p:spPr>
      </p:pic>
      <p:pic>
        <p:nvPicPr>
          <p:cNvPr id="27" name="图片 26" descr="ws_277E.tmp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1981200" y="2400300"/>
            <a:ext cx="241300" cy="228600"/>
          </a:xfrm>
          <a:prstGeom prst="rect">
            <a:avLst/>
          </a:prstGeom>
        </p:spPr>
      </p:pic>
      <p:pic>
        <p:nvPicPr>
          <p:cNvPr id="28" name="图片 27" descr="ws_277F.tmp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2349500" y="2362200"/>
            <a:ext cx="279400" cy="292100"/>
          </a:xfrm>
          <a:prstGeom prst="rect">
            <a:avLst/>
          </a:prstGeom>
        </p:spPr>
      </p:pic>
      <p:pic>
        <p:nvPicPr>
          <p:cNvPr id="29" name="图片 28" descr="ws_2790.tmp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2641600" y="2362200"/>
            <a:ext cx="279400" cy="292100"/>
          </a:xfrm>
          <a:prstGeom prst="rect">
            <a:avLst/>
          </a:prstGeom>
        </p:spPr>
      </p:pic>
      <p:pic>
        <p:nvPicPr>
          <p:cNvPr id="30" name="图片 29" descr="ws_2791.tmp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3416300" y="2413000"/>
            <a:ext cx="139700" cy="215900"/>
          </a:xfrm>
          <a:prstGeom prst="rect">
            <a:avLst/>
          </a:prstGeom>
        </p:spPr>
      </p:pic>
      <p:pic>
        <p:nvPicPr>
          <p:cNvPr id="31" name="图片 30" descr="ws_27A2.tmp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3771900" y="2413000"/>
            <a:ext cx="279400" cy="215900"/>
          </a:xfrm>
          <a:prstGeom prst="rect">
            <a:avLst/>
          </a:prstGeom>
        </p:spPr>
      </p:pic>
      <p:pic>
        <p:nvPicPr>
          <p:cNvPr id="32" name="图片 31" descr="ws_27B2.tmp"/>
          <p:cNvPicPr/>
          <p:nvPr/>
        </p:nvPicPr>
        <p:blipFill>
          <a:blip r:embed="rId31" cstate="print"/>
          <a:stretch>
            <a:fillRect/>
          </a:stretch>
        </p:blipFill>
        <p:spPr>
          <a:xfrm>
            <a:off x="4673600" y="2476500"/>
            <a:ext cx="152400" cy="152400"/>
          </a:xfrm>
          <a:prstGeom prst="rect">
            <a:avLst/>
          </a:prstGeom>
        </p:spPr>
      </p:pic>
      <p:pic>
        <p:nvPicPr>
          <p:cNvPr id="33" name="图片 32" descr="ws_27B3.tmp"/>
          <p:cNvPicPr/>
          <p:nvPr/>
        </p:nvPicPr>
        <p:blipFill>
          <a:blip r:embed="rId32" cstate="print"/>
          <a:stretch>
            <a:fillRect/>
          </a:stretch>
        </p:blipFill>
        <p:spPr>
          <a:xfrm>
            <a:off x="5143500" y="2413000"/>
            <a:ext cx="228600" cy="215900"/>
          </a:xfrm>
          <a:prstGeom prst="rect">
            <a:avLst/>
          </a:prstGeom>
        </p:spPr>
      </p:pic>
      <p:pic>
        <p:nvPicPr>
          <p:cNvPr id="34" name="图片 33" descr="ws_27C4.tmp"/>
          <p:cNvPicPr/>
          <p:nvPr/>
        </p:nvPicPr>
        <p:blipFill>
          <a:blip r:embed="rId33" cstate="print"/>
          <a:stretch>
            <a:fillRect/>
          </a:stretch>
        </p:blipFill>
        <p:spPr>
          <a:xfrm>
            <a:off x="5486400" y="2374900"/>
            <a:ext cx="279400" cy="279400"/>
          </a:xfrm>
          <a:prstGeom prst="rect">
            <a:avLst/>
          </a:prstGeom>
        </p:spPr>
      </p:pic>
      <p:pic>
        <p:nvPicPr>
          <p:cNvPr id="35" name="图片 34" descr="ws_27C5.tmp"/>
          <p:cNvPicPr/>
          <p:nvPr/>
        </p:nvPicPr>
        <p:blipFill>
          <a:blip r:embed="rId34" cstate="print"/>
          <a:stretch>
            <a:fillRect/>
          </a:stretch>
        </p:blipFill>
        <p:spPr>
          <a:xfrm>
            <a:off x="5765800" y="2374900"/>
            <a:ext cx="266700" cy="279400"/>
          </a:xfrm>
          <a:prstGeom prst="rect">
            <a:avLst/>
          </a:prstGeom>
        </p:spPr>
      </p:pic>
      <p:pic>
        <p:nvPicPr>
          <p:cNvPr id="36" name="图片 35" descr="ws_27D5.tmp"/>
          <p:cNvPicPr/>
          <p:nvPr/>
        </p:nvPicPr>
        <p:blipFill>
          <a:blip r:embed="rId35" cstate="print"/>
          <a:stretch>
            <a:fillRect/>
          </a:stretch>
        </p:blipFill>
        <p:spPr>
          <a:xfrm>
            <a:off x="6502400" y="2425700"/>
            <a:ext cx="127000" cy="203200"/>
          </a:xfrm>
          <a:prstGeom prst="rect">
            <a:avLst/>
          </a:prstGeom>
        </p:spPr>
      </p:pic>
      <p:pic>
        <p:nvPicPr>
          <p:cNvPr id="37" name="图片 36" descr="ws_27E6.tmp"/>
          <p:cNvPicPr/>
          <p:nvPr/>
        </p:nvPicPr>
        <p:blipFill>
          <a:blip r:embed="rId36" cstate="print"/>
          <a:stretch>
            <a:fillRect/>
          </a:stretch>
        </p:blipFill>
        <p:spPr>
          <a:xfrm>
            <a:off x="6705600" y="2425700"/>
            <a:ext cx="406400" cy="203200"/>
          </a:xfrm>
          <a:prstGeom prst="rect">
            <a:avLst/>
          </a:prstGeom>
        </p:spPr>
      </p:pic>
      <p:pic>
        <p:nvPicPr>
          <p:cNvPr id="38" name="图片 37" descr="ws_27E7.tmp"/>
          <p:cNvPicPr/>
          <p:nvPr/>
        </p:nvPicPr>
        <p:blipFill>
          <a:blip r:embed="rId37" cstate="print"/>
          <a:stretch>
            <a:fillRect/>
          </a:stretch>
        </p:blipFill>
        <p:spPr>
          <a:xfrm>
            <a:off x="4064000" y="2895600"/>
            <a:ext cx="4597400" cy="3251200"/>
          </a:xfrm>
          <a:prstGeom prst="rect">
            <a:avLst/>
          </a:prstGeom>
        </p:spPr>
      </p:pic>
      <p:pic>
        <p:nvPicPr>
          <p:cNvPr id="39" name="图片 38" descr="ws_27F8.tmp"/>
          <p:cNvPicPr/>
          <p:nvPr/>
        </p:nvPicPr>
        <p:blipFill>
          <a:blip r:embed="rId38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1" name="TextBox 60"/>
          <p:cNvSpPr txBox="1"/>
          <p:nvPr/>
        </p:nvSpPr>
        <p:spPr>
          <a:xfrm>
            <a:off x="218541" y="321726"/>
            <a:ext cx="1436291" cy="34733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685"/>
              </a:lnSpc>
            </a:pPr>
            <a:r>
              <a:rPr lang="zh-CN" altLang="en-US" sz="2795">
                <a:solidFill>
                  <a:srgbClr val="000000"/>
                </a:solidFill>
                <a:latin typeface="微软雅黑" panose="020B0503020204020204" charset="-122"/>
              </a:rPr>
              <a:t>一个例子</a:t>
            </a:r>
            <a:endParaRPr lang="zh-CN" altLang="en-US" sz="2795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351739" y="1130716"/>
            <a:ext cx="5924699" cy="27084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10"/>
              </a:lnSpc>
            </a:pPr>
            <a:r>
              <a:rPr lang="zh-CN" altLang="en-US" sz="2195">
                <a:solidFill>
                  <a:srgbClr val="000000"/>
                </a:solidFill>
                <a:latin typeface="微软雅黑" panose="020B0503020204020204" charset="-122"/>
              </a:rPr>
              <a:t>类似地可计算出所有属性在数据集上的信息增益</a:t>
            </a:r>
            <a:endParaRPr lang="zh-CN" altLang="en-US" sz="2195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942136" y="4781041"/>
            <a:ext cx="2769989" cy="21993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30"/>
              </a:lnSpc>
            </a:pPr>
            <a:r>
              <a:rPr lang="zh-CN" altLang="en-US">
                <a:solidFill>
                  <a:srgbClr val="C00000"/>
                </a:solidFill>
                <a:latin typeface="微软雅黑" panose="020B0503020204020204" charset="-122"/>
              </a:rPr>
              <a:t>在“纹理”上出现缺失值，</a:t>
            </a:r>
            <a:endParaRPr lang="zh-CN" altLang="en-US">
              <a:solidFill>
                <a:srgbClr val="C00000"/>
              </a:solidFill>
              <a:latin typeface="微软雅黑" panose="020B0503020204020204" charset="-122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942136" y="5068315"/>
            <a:ext cx="2434962" cy="26802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80"/>
              </a:lnSpc>
            </a:pPr>
            <a:r>
              <a:rPr lang="zh-CN" altLang="en-US">
                <a:solidFill>
                  <a:srgbClr val="C00000"/>
                </a:solidFill>
                <a:latin typeface="微软雅黑" panose="020B0503020204020204" charset="-122"/>
              </a:rPr>
              <a:t>样本 </a:t>
            </a:r>
            <a:r>
              <a:rPr lang="en-US" altLang="zh-CN">
                <a:solidFill>
                  <a:srgbClr val="C00000"/>
                </a:solidFill>
                <a:latin typeface="Times New Roman" panose="02020603050405020304"/>
              </a:rPr>
              <a:t>8, 10 </a:t>
            </a:r>
            <a:r>
              <a:rPr lang="zh-CN" altLang="en-US">
                <a:solidFill>
                  <a:srgbClr val="C00000"/>
                </a:solidFill>
                <a:latin typeface="微软雅黑" panose="020B0503020204020204" charset="-122"/>
              </a:rPr>
              <a:t>同时进入三个</a:t>
            </a:r>
            <a:endParaRPr lang="zh-CN" altLang="en-US">
              <a:solidFill>
                <a:srgbClr val="C00000"/>
              </a:solidFill>
              <a:latin typeface="微软雅黑" panose="020B0503020204020204" charset="-122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942136" y="5439765"/>
            <a:ext cx="2539157" cy="21993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30"/>
              </a:lnSpc>
            </a:pPr>
            <a:r>
              <a:rPr lang="zh-CN" altLang="en-US">
                <a:solidFill>
                  <a:srgbClr val="C00000"/>
                </a:solidFill>
                <a:latin typeface="微软雅黑" panose="020B0503020204020204" charset="-122"/>
              </a:rPr>
              <a:t>分支，三分支上的</a:t>
            </a:r>
            <a:r>
              <a:rPr lang="zh-CN" altLang="en-US">
                <a:latin typeface="微软雅黑" panose="020B0503020204020204" charset="-122"/>
              </a:rPr>
              <a:t>权重</a:t>
            </a:r>
            <a:r>
              <a:rPr lang="zh-CN" altLang="en-US">
                <a:solidFill>
                  <a:srgbClr val="C00000"/>
                </a:solidFill>
                <a:latin typeface="微软雅黑" panose="020B0503020204020204" charset="-122"/>
              </a:rPr>
              <a:t>分</a:t>
            </a:r>
            <a:endParaRPr lang="zh-CN" altLang="en-US">
              <a:solidFill>
                <a:srgbClr val="C00000"/>
              </a:solidFill>
              <a:latin typeface="微软雅黑" panose="020B0503020204020204" charset="-122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942136" y="5726658"/>
            <a:ext cx="2223366" cy="263534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80"/>
              </a:lnSpc>
            </a:pPr>
            <a:r>
              <a:rPr lang="zh-CN" altLang="en-US">
                <a:solidFill>
                  <a:srgbClr val="C00000"/>
                </a:solidFill>
                <a:latin typeface="微软雅黑" panose="020B0503020204020204" charset="-122"/>
              </a:rPr>
              <a:t>别为 </a:t>
            </a:r>
            <a:r>
              <a:rPr lang="en-US" altLang="zh-CN">
                <a:solidFill>
                  <a:srgbClr val="C00000"/>
                </a:solidFill>
                <a:latin typeface="Times New Roman" panose="02020603050405020304"/>
              </a:rPr>
              <a:t>7/15</a:t>
            </a:r>
            <a:r>
              <a:rPr lang="zh-CN" altLang="en-US">
                <a:solidFill>
                  <a:srgbClr val="C00000"/>
                </a:solidFill>
                <a:latin typeface="微软雅黑" panose="020B0503020204020204" charset="-122"/>
              </a:rPr>
              <a:t>，</a:t>
            </a:r>
            <a:r>
              <a:rPr lang="en-US" altLang="zh-CN">
                <a:solidFill>
                  <a:srgbClr val="C00000"/>
                </a:solidFill>
                <a:latin typeface="Times New Roman" panose="02020603050405020304"/>
              </a:rPr>
              <a:t>5/15</a:t>
            </a:r>
            <a:r>
              <a:rPr lang="zh-CN" altLang="en-US">
                <a:solidFill>
                  <a:srgbClr val="C00000"/>
                </a:solidFill>
                <a:latin typeface="微软雅黑" panose="020B0503020204020204" charset="-122"/>
              </a:rPr>
              <a:t>，</a:t>
            </a:r>
            <a:r>
              <a:rPr lang="en-US" altLang="zh-CN">
                <a:solidFill>
                  <a:srgbClr val="C00000"/>
                </a:solidFill>
                <a:latin typeface="Times New Roman" panose="02020603050405020304"/>
              </a:rPr>
              <a:t>3/15</a:t>
            </a:r>
            <a:endParaRPr lang="zh-CN" altLang="en-US">
              <a:solidFill>
                <a:srgbClr val="C00000"/>
              </a:solidFill>
              <a:latin typeface="Times New Roman" panose="02020603050405020304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623316" y="2988945"/>
            <a:ext cx="2826095" cy="142346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2180"/>
              </a:lnSpc>
              <a:buClrTx/>
              <a:buSzTx/>
              <a:buNone/>
              <a:tabLst>
                <a:tab pos="342900" algn="l"/>
                <a:tab pos="355600" algn="l"/>
              </a:tabLst>
              <a:defRPr/>
            </a:pPr>
            <a:r>
              <a:rPr lang="zh-CN" altLang="en-US"/>
              <a:t>		</a:t>
            </a:r>
            <a:r>
              <a:rPr lang="zh-CN" altLang="en-US">
                <a:solidFill>
                  <a:srgbClr val="16754D"/>
                </a:solidFill>
                <a:latin typeface="微软雅黑" panose="020B0503020204020204" charset="-122"/>
              </a:rPr>
              <a:t>进入“纹理</a:t>
            </a:r>
            <a:r>
              <a:rPr lang="en-US" altLang="zh-CN">
                <a:solidFill>
                  <a:srgbClr val="16754D"/>
                </a:solidFill>
                <a:latin typeface="Times New Roman" panose="02020603050405020304"/>
              </a:rPr>
              <a:t>=</a:t>
            </a:r>
            <a:r>
              <a:rPr lang="zh-CN" altLang="en-US">
                <a:solidFill>
                  <a:srgbClr val="16754D"/>
                </a:solidFill>
                <a:latin typeface="微软雅黑" panose="020B0503020204020204" charset="-122"/>
              </a:rPr>
              <a:t>清晰”分支</a:t>
            </a:r>
            <a:endParaRPr lang="zh-CN" altLang="en-US">
              <a:solidFill>
                <a:srgbClr val="16754D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2695"/>
              </a:lnSpc>
              <a:buClrTx/>
              <a:buSzTx/>
              <a:buNone/>
              <a:tabLst>
                <a:tab pos="342900" algn="l"/>
                <a:tab pos="355600" algn="l"/>
              </a:tabLst>
              <a:defRPr/>
            </a:pPr>
            <a:r>
              <a:rPr lang="zh-CN" altLang="en-US">
                <a:solidFill>
                  <a:srgbClr val="16754D"/>
                </a:solidFill>
                <a:latin typeface="微软雅黑" panose="020B0503020204020204" charset="-122"/>
              </a:rPr>
              <a:t>	</a:t>
            </a:r>
            <a:r>
              <a:rPr lang="zh-CN" altLang="en-US">
                <a:solidFill>
                  <a:srgbClr val="FFC000"/>
                </a:solidFill>
                <a:latin typeface="微软雅黑" panose="020B0503020204020204" charset="-122"/>
              </a:rPr>
              <a:t>进入“纹理</a:t>
            </a:r>
            <a:r>
              <a:rPr lang="en-US" altLang="zh-CN">
                <a:solidFill>
                  <a:srgbClr val="FFC000"/>
                </a:solidFill>
                <a:latin typeface="Times New Roman" panose="02020603050405020304"/>
              </a:rPr>
              <a:t>=</a:t>
            </a:r>
            <a:r>
              <a:rPr lang="zh-CN" altLang="en-US">
                <a:solidFill>
                  <a:srgbClr val="FFC000"/>
                </a:solidFill>
                <a:latin typeface="微软雅黑" panose="020B0503020204020204" charset="-122"/>
              </a:rPr>
              <a:t>稍糊”分支</a:t>
            </a:r>
            <a:endParaRPr lang="zh-CN" altLang="en-US">
              <a:solidFill>
                <a:srgbClr val="FFC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2820"/>
              </a:lnSpc>
              <a:buClrTx/>
              <a:buSzTx/>
              <a:buNone/>
              <a:tabLst>
                <a:tab pos="342900" algn="l"/>
                <a:tab pos="355600" algn="l"/>
              </a:tabLst>
              <a:defRPr/>
            </a:pPr>
            <a:r>
              <a:rPr lang="zh-CN" altLang="en-US">
                <a:solidFill>
                  <a:srgbClr val="FFC000"/>
                </a:solidFill>
                <a:latin typeface="微软雅黑" panose="020B0503020204020204" charset="-122"/>
              </a:rPr>
              <a:t>	</a:t>
            </a:r>
            <a:r>
              <a:rPr lang="zh-CN" altLang="en-US">
                <a:solidFill>
                  <a:srgbClr val="0070C0"/>
                </a:solidFill>
                <a:latin typeface="微软雅黑" panose="020B0503020204020204" charset="-122"/>
              </a:rPr>
              <a:t>进入“纹理</a:t>
            </a:r>
            <a:r>
              <a:rPr lang="en-US" altLang="zh-CN">
                <a:solidFill>
                  <a:srgbClr val="0070C0"/>
                </a:solidFill>
                <a:latin typeface="Times New Roman" panose="02020603050405020304"/>
              </a:rPr>
              <a:t>=</a:t>
            </a:r>
            <a:r>
              <a:rPr lang="zh-CN" altLang="en-US">
                <a:solidFill>
                  <a:srgbClr val="0070C0"/>
                </a:solidFill>
                <a:latin typeface="微软雅黑" panose="020B0503020204020204" charset="-122"/>
              </a:rPr>
              <a:t>模糊”分支</a:t>
            </a:r>
            <a:endParaRPr lang="zh-CN" altLang="en-US">
              <a:solidFill>
                <a:srgbClr val="0070C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342900" algn="l"/>
                <a:tab pos="355600" algn="l"/>
              </a:tabLst>
              <a:defRPr/>
            </a:pPr>
            <a:endParaRPr lang="zh-CN" altLang="en-US">
              <a:solidFill>
                <a:srgbClr val="0070C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2445"/>
              </a:lnSpc>
              <a:buClrTx/>
              <a:buSzTx/>
              <a:buNone/>
              <a:tabLst>
                <a:tab pos="342900" algn="l"/>
                <a:tab pos="355600" algn="l"/>
              </a:tabLst>
              <a:defRPr/>
            </a:pPr>
            <a:r>
              <a:rPr lang="zh-CN" altLang="en-US">
                <a:solidFill>
                  <a:srgbClr val="000000"/>
                </a:solidFill>
                <a:latin typeface="微软雅黑" panose="020B0503020204020204" charset="-122"/>
              </a:rPr>
              <a:t>样本权重在各子结点仍为</a:t>
            </a:r>
            <a:r>
              <a:rPr lang="en-US" altLang="zh-CN">
                <a:solidFill>
                  <a:srgbClr val="000000"/>
                </a:solidFill>
                <a:latin typeface="Times New Roman" panose="02020603050405020304"/>
              </a:rPr>
              <a:t>1</a:t>
            </a:r>
            <a:endParaRPr lang="zh-CN" altLang="en-US">
              <a:solidFill>
                <a:srgbClr val="000000"/>
              </a:solidFill>
              <a:latin typeface="Times New Roman" panose="02020603050405020304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2989452" y="6273698"/>
            <a:ext cx="923330" cy="21993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30"/>
              </a:lnSpc>
            </a:pPr>
            <a:r>
              <a:rPr lang="zh-CN" altLang="en-US">
                <a:solidFill>
                  <a:srgbClr val="FF0000"/>
                </a:solidFill>
                <a:latin typeface="微软雅黑" panose="020B0503020204020204" charset="-122"/>
              </a:rPr>
              <a:t>权重划分</a:t>
            </a:r>
            <a:endParaRPr lang="zh-CN" altLang="en-US">
              <a:solidFill>
                <a:srgbClr val="FF0000"/>
              </a:solidFill>
              <a:latin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ws_7960.tmp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218541" y="321726"/>
            <a:ext cx="1436291" cy="34733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685"/>
              </a:lnSpc>
            </a:pPr>
            <a:r>
              <a:rPr lang="zh-CN" altLang="en-US" sz="2795">
                <a:solidFill>
                  <a:srgbClr val="000000"/>
                </a:solidFill>
                <a:latin typeface="微软雅黑" panose="020B0503020204020204" charset="-122"/>
              </a:rPr>
              <a:t>基本流程</a:t>
            </a:r>
            <a:endParaRPr lang="zh-CN" altLang="en-US" sz="2795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59638" y="1314322"/>
            <a:ext cx="4754187" cy="29495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40"/>
              </a:lnSpc>
            </a:pPr>
            <a:r>
              <a:rPr lang="zh-CN" altLang="en-US" sz="2400">
                <a:solidFill>
                  <a:srgbClr val="000000"/>
                </a:solidFill>
                <a:latin typeface="微软雅黑" panose="020B0503020204020204" charset="-122"/>
              </a:rPr>
              <a:t>策略：“分而治之”</a:t>
            </a:r>
            <a:r>
              <a:rPr lang="en-US" altLang="zh-CN">
                <a:solidFill>
                  <a:srgbClr val="000000"/>
                </a:solidFill>
                <a:latin typeface="Times New Roman" panose="02020603050405020304"/>
              </a:rPr>
              <a:t>(divide-and-conquer)</a:t>
            </a:r>
            <a:endParaRPr lang="zh-CN" altLang="en-US">
              <a:solidFill>
                <a:srgbClr val="000000"/>
              </a:solidFill>
              <a:latin typeface="Times New Roman" panose="02020603050405020304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59638" y="1902749"/>
            <a:ext cx="2539157" cy="27084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10"/>
              </a:lnSpc>
            </a:pPr>
            <a:r>
              <a:rPr lang="zh-CN" altLang="en-US" sz="2195">
                <a:solidFill>
                  <a:srgbClr val="000000"/>
                </a:solidFill>
                <a:latin typeface="微软雅黑" panose="020B0503020204020204" charset="-122"/>
              </a:rPr>
              <a:t>自根至叶的递归过程</a:t>
            </a:r>
            <a:endParaRPr lang="zh-CN" altLang="en-US" sz="2195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62686" y="2457704"/>
            <a:ext cx="5975995" cy="28212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80"/>
              </a:lnSpc>
            </a:pPr>
            <a:r>
              <a:rPr lang="zh-CN" altLang="en-US" sz="2195">
                <a:solidFill>
                  <a:srgbClr val="000000"/>
                </a:solidFill>
                <a:latin typeface="微软雅黑" panose="020B0503020204020204" charset="-122"/>
              </a:rPr>
              <a:t>在每个中间结点寻找一个“划分”</a:t>
            </a:r>
            <a:r>
              <a:rPr lang="en-US" altLang="zh-CN">
                <a:solidFill>
                  <a:srgbClr val="000000"/>
                </a:solidFill>
                <a:latin typeface="Times New Roman" panose="02020603050405020304"/>
              </a:rPr>
              <a:t>(split or test)</a:t>
            </a:r>
            <a:r>
              <a:rPr lang="zh-CN" altLang="en-US" sz="2195">
                <a:solidFill>
                  <a:srgbClr val="000000"/>
                </a:solidFill>
                <a:latin typeface="微软雅黑" panose="020B0503020204020204" charset="-122"/>
              </a:rPr>
              <a:t>属性</a:t>
            </a:r>
            <a:endParaRPr lang="zh-CN" altLang="en-US" sz="2195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59638" y="3495258"/>
            <a:ext cx="1795363" cy="2455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925"/>
              </a:lnSpc>
            </a:pPr>
            <a:r>
              <a:rPr lang="zh-CN" altLang="en-US" sz="2005">
                <a:solidFill>
                  <a:srgbClr val="000000"/>
                </a:solidFill>
                <a:latin typeface="微软雅黑" panose="020B0503020204020204" charset="-122"/>
              </a:rPr>
              <a:t>三种停止条件：</a:t>
            </a:r>
            <a:endParaRPr lang="zh-CN" altLang="en-US" sz="2005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59638" y="4057774"/>
            <a:ext cx="5817298" cy="30777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430"/>
              </a:lnSpc>
            </a:pPr>
            <a:r>
              <a:rPr lang="en-US" altLang="zh-CN" sz="2005">
                <a:solidFill>
                  <a:srgbClr val="000000"/>
                </a:solidFill>
                <a:latin typeface="Times New Roman" panose="02020603050405020304"/>
              </a:rPr>
              <a:t>(1) </a:t>
            </a:r>
            <a:r>
              <a:rPr lang="zh-CN" altLang="en-US" sz="2005">
                <a:solidFill>
                  <a:srgbClr val="000000"/>
                </a:solidFill>
                <a:latin typeface="微软雅黑" panose="020B0503020204020204" charset="-122"/>
              </a:rPr>
              <a:t>当前结点包含的样本全属于同一类别，无需划分</a:t>
            </a:r>
            <a:r>
              <a:rPr lang="en-US" altLang="zh-CN" sz="2005">
                <a:solidFill>
                  <a:srgbClr val="000000"/>
                </a:solidFill>
                <a:latin typeface="Times New Roman" panose="02020603050405020304"/>
              </a:rPr>
              <a:t>;</a:t>
            </a:r>
            <a:endParaRPr lang="zh-CN" altLang="en-US" sz="2005">
              <a:solidFill>
                <a:srgbClr val="000000"/>
              </a:solidFill>
              <a:latin typeface="Times New Roman" panose="02020603050405020304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59638" y="4667628"/>
            <a:ext cx="7740902" cy="92333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430"/>
              </a:lnSpc>
            </a:pPr>
            <a:r>
              <a:rPr lang="en-US" altLang="zh-CN" sz="2005">
                <a:solidFill>
                  <a:srgbClr val="000000"/>
                </a:solidFill>
                <a:latin typeface="Times New Roman" panose="02020603050405020304"/>
              </a:rPr>
              <a:t>(2) </a:t>
            </a:r>
            <a:r>
              <a:rPr lang="zh-CN" altLang="en-US" sz="2005">
                <a:solidFill>
                  <a:srgbClr val="000000"/>
                </a:solidFill>
                <a:latin typeface="微软雅黑" panose="020B0503020204020204" charset="-122"/>
              </a:rPr>
              <a:t>当前属性集为空</a:t>
            </a:r>
            <a:r>
              <a:rPr lang="en-US" altLang="zh-CN" sz="2005">
                <a:solidFill>
                  <a:srgbClr val="000000"/>
                </a:solidFill>
                <a:latin typeface="Times New Roman" panose="02020603050405020304"/>
              </a:rPr>
              <a:t>, </a:t>
            </a:r>
            <a:r>
              <a:rPr lang="zh-CN" altLang="en-US" sz="2005">
                <a:solidFill>
                  <a:srgbClr val="000000"/>
                </a:solidFill>
                <a:latin typeface="微软雅黑" panose="020B0503020204020204" charset="-122"/>
              </a:rPr>
              <a:t>或是所有样本在所有属性上取值相同，无法划分</a:t>
            </a:r>
            <a:r>
              <a:rPr lang="en-US" altLang="zh-CN" sz="2005">
                <a:solidFill>
                  <a:srgbClr val="000000"/>
                </a:solidFill>
                <a:latin typeface="Times New Roman" panose="02020603050405020304"/>
              </a:rPr>
              <a:t>;</a:t>
            </a:r>
            <a:endParaRPr lang="en-US" altLang="zh-CN" sz="2005">
              <a:solidFill>
                <a:srgbClr val="000000"/>
              </a:solidFill>
              <a:latin typeface="Times New Roman" panose="02020603050405020304"/>
            </a:endParaRPr>
          </a:p>
          <a:p>
            <a:pPr>
              <a:lnSpc>
                <a:spcPts val="1000"/>
              </a:lnSpc>
            </a:pPr>
            <a:endParaRPr lang="en-US" altLang="zh-CN" sz="2005">
              <a:solidFill>
                <a:srgbClr val="000000"/>
              </a:solidFill>
              <a:latin typeface="Times New Roman" panose="02020603050405020304"/>
            </a:endParaRPr>
          </a:p>
          <a:p>
            <a:pPr>
              <a:lnSpc>
                <a:spcPts val="1000"/>
              </a:lnSpc>
            </a:pPr>
            <a:endParaRPr lang="en-US" altLang="zh-CN" sz="2005">
              <a:solidFill>
                <a:srgbClr val="000000"/>
              </a:solidFill>
              <a:latin typeface="Times New Roman" panose="02020603050405020304"/>
            </a:endParaRPr>
          </a:p>
          <a:p>
            <a:pPr>
              <a:lnSpc>
                <a:spcPts val="2800"/>
              </a:lnSpc>
            </a:pPr>
            <a:r>
              <a:rPr lang="en-US" altLang="zh-CN" sz="2005">
                <a:solidFill>
                  <a:srgbClr val="000000"/>
                </a:solidFill>
                <a:latin typeface="Times New Roman" panose="02020603050405020304"/>
              </a:rPr>
              <a:t>(3) </a:t>
            </a:r>
            <a:r>
              <a:rPr lang="zh-CN" altLang="en-US" sz="2005">
                <a:solidFill>
                  <a:srgbClr val="000000"/>
                </a:solidFill>
                <a:latin typeface="微软雅黑" panose="020B0503020204020204" charset="-122"/>
              </a:rPr>
              <a:t>当前结点包含的样本集合为空，不能划分</a:t>
            </a:r>
            <a:r>
              <a:rPr lang="en-US" altLang="zh-CN" sz="2005">
                <a:solidFill>
                  <a:srgbClr val="000000"/>
                </a:solidFill>
                <a:latin typeface="Times New Roman" panose="02020603050405020304"/>
              </a:rPr>
              <a:t>.</a:t>
            </a:r>
            <a:endParaRPr lang="zh-CN" altLang="en-US" sz="2005">
              <a:solidFill>
                <a:srgbClr val="000000"/>
              </a:solidFill>
              <a:latin typeface="Times New Roman" panose="02020603050405020304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 1"/>
          <p:cNvSpPr/>
          <p:nvPr/>
        </p:nvSpPr>
        <p:spPr>
          <a:xfrm>
            <a:off x="4465320" y="3633215"/>
            <a:ext cx="408433" cy="457201"/>
          </a:xfrm>
          <a:custGeom>
            <a:avLst/>
            <a:gdLst/>
            <a:ahLst/>
            <a:cxnLst/>
            <a:rect l="0" t="0" r="0" b="0"/>
            <a:pathLst>
              <a:path w="408433" h="457201">
                <a:moveTo>
                  <a:pt x="272288" y="457200"/>
                </a:moveTo>
                <a:lnTo>
                  <a:pt x="272288" y="342900"/>
                </a:lnTo>
                <a:lnTo>
                  <a:pt x="0" y="342900"/>
                </a:lnTo>
                <a:lnTo>
                  <a:pt x="0" y="114300"/>
                </a:lnTo>
                <a:lnTo>
                  <a:pt x="272288" y="114300"/>
                </a:lnTo>
                <a:lnTo>
                  <a:pt x="272288" y="0"/>
                </a:lnTo>
                <a:lnTo>
                  <a:pt x="408432" y="228600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任意多边形 2"/>
          <p:cNvSpPr/>
          <p:nvPr/>
        </p:nvSpPr>
        <p:spPr>
          <a:xfrm>
            <a:off x="5004815" y="2154935"/>
            <a:ext cx="3994405" cy="3329942"/>
          </a:xfrm>
          <a:custGeom>
            <a:avLst/>
            <a:gdLst/>
            <a:ahLst/>
            <a:cxnLst/>
            <a:rect l="0" t="0" r="0" b="0"/>
            <a:pathLst>
              <a:path w="3994405" h="3329942">
                <a:moveTo>
                  <a:pt x="0" y="3329941"/>
                </a:moveTo>
                <a:lnTo>
                  <a:pt x="3994404" y="3329941"/>
                </a:lnTo>
                <a:lnTo>
                  <a:pt x="3994404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12700" cap="flat" cmpd="sng" algn="ctr">
            <a:solidFill>
              <a:srgbClr val="0D543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 descr="ws_2E9D.tmp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266700" y="2222500"/>
            <a:ext cx="4470400" cy="2159000"/>
          </a:xfrm>
          <a:prstGeom prst="rect">
            <a:avLst/>
          </a:prstGeom>
        </p:spPr>
      </p:pic>
      <p:pic>
        <p:nvPicPr>
          <p:cNvPr id="5" name="图片 4" descr="ws_2EAE.tmp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-36512" y="0"/>
            <a:ext cx="9144000" cy="685800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-13356" y="320985"/>
            <a:ext cx="6399188" cy="160300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2685"/>
              </a:lnSpc>
              <a:buClrTx/>
              <a:buSzTx/>
              <a:buNone/>
              <a:tabLst>
                <a:tab pos="304800" algn="l"/>
              </a:tabLst>
              <a:defRPr/>
            </a:pPr>
            <a:r>
              <a:rPr lang="zh-CN" altLang="en-US" sz="2795">
                <a:solidFill>
                  <a:srgbClr val="000000"/>
                </a:solidFill>
                <a:latin typeface="微软雅黑" panose="020B0503020204020204" charset="-122"/>
              </a:rPr>
              <a:t>从“树”到“规则”</a:t>
            </a:r>
            <a:endParaRPr lang="zh-CN" altLang="en-US" sz="2795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304800" algn="l"/>
              </a:tabLst>
              <a:defRPr/>
            </a:pPr>
            <a:endParaRPr lang="zh-CN" altLang="en-US" sz="2795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304800" algn="l"/>
              </a:tabLst>
              <a:defRPr/>
            </a:pPr>
            <a:endParaRPr lang="zh-CN" altLang="en-US" sz="2795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304800" algn="l"/>
              </a:tabLst>
              <a:defRPr/>
            </a:pPr>
            <a:endParaRPr lang="zh-CN" altLang="en-US" sz="2795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304800" algn="l"/>
              </a:tabLst>
              <a:defRPr/>
            </a:pPr>
            <a:endParaRPr lang="zh-CN" altLang="en-US" sz="2795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2215"/>
              </a:lnSpc>
              <a:buClrTx/>
              <a:buSzTx/>
              <a:buNone/>
              <a:tabLst>
                <a:tab pos="304800" algn="l"/>
              </a:tabLst>
              <a:defRPr/>
            </a:pPr>
            <a:r>
              <a:rPr lang="zh-CN" altLang="en-US" sz="2795">
                <a:solidFill>
                  <a:srgbClr val="000000"/>
                </a:solidFill>
                <a:latin typeface="微软雅黑" panose="020B0503020204020204" charset="-122"/>
              </a:rPr>
              <a:t>	</a:t>
            </a:r>
            <a:r>
              <a:rPr lang="zh-CN" altLang="en-US" sz="2005">
                <a:solidFill>
                  <a:srgbClr val="000000"/>
                </a:solidFill>
                <a:latin typeface="Wingdings" panose="05000000000000000000"/>
              </a:rPr>
              <a:t> </a:t>
            </a:r>
            <a:r>
              <a:rPr lang="zh-CN" altLang="en-US" sz="2005">
                <a:solidFill>
                  <a:srgbClr val="000000"/>
                </a:solidFill>
                <a:latin typeface="微软雅黑" panose="020B0503020204020204" charset="-122"/>
              </a:rPr>
              <a:t>一棵</a:t>
            </a:r>
            <a:r>
              <a:rPr lang="zh-CN" altLang="en-US" sz="2005">
                <a:solidFill>
                  <a:srgbClr val="FF0000"/>
                </a:solidFill>
                <a:latin typeface="微软雅黑" panose="020B0503020204020204" charset="-122"/>
              </a:rPr>
              <a:t>决策树</a:t>
            </a:r>
            <a:r>
              <a:rPr lang="zh-CN" altLang="en-US" sz="2005">
                <a:solidFill>
                  <a:srgbClr val="000000"/>
                </a:solidFill>
                <a:latin typeface="微软雅黑" panose="020B0503020204020204" charset="-122"/>
              </a:rPr>
              <a:t>对应于一个“规则集”</a:t>
            </a:r>
            <a:endParaRPr lang="zh-CN" altLang="en-US" sz="2005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304800" algn="l"/>
              </a:tabLst>
              <a:defRPr/>
            </a:pPr>
            <a:endParaRPr lang="zh-CN" altLang="en-US" sz="2005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2600"/>
              </a:lnSpc>
              <a:buClrTx/>
              <a:buSzTx/>
              <a:buNone/>
              <a:tabLst>
                <a:tab pos="304800" algn="l"/>
              </a:tabLst>
              <a:defRPr/>
            </a:pPr>
            <a:r>
              <a:rPr lang="zh-CN" altLang="en-US" sz="2005">
                <a:solidFill>
                  <a:srgbClr val="000000"/>
                </a:solidFill>
                <a:latin typeface="微软雅黑" panose="020B0503020204020204" charset="-122"/>
              </a:rPr>
              <a:t>	</a:t>
            </a:r>
            <a:r>
              <a:rPr lang="zh-CN" altLang="en-US" sz="2005">
                <a:solidFill>
                  <a:srgbClr val="000000"/>
                </a:solidFill>
                <a:latin typeface="Wingdings" panose="05000000000000000000"/>
              </a:rPr>
              <a:t> </a:t>
            </a:r>
            <a:r>
              <a:rPr lang="zh-CN" altLang="en-US" sz="2005">
                <a:solidFill>
                  <a:srgbClr val="000000"/>
                </a:solidFill>
                <a:latin typeface="微软雅黑" panose="020B0503020204020204" charset="-122"/>
              </a:rPr>
              <a:t>每个从根结点到叶结点的分支路径对应于一条</a:t>
            </a:r>
            <a:r>
              <a:rPr lang="zh-CN" altLang="en-US" sz="2005">
                <a:solidFill>
                  <a:srgbClr val="FF0000"/>
                </a:solidFill>
                <a:latin typeface="微软雅黑" panose="020B0503020204020204" charset="-122"/>
              </a:rPr>
              <a:t>规则</a:t>
            </a:r>
            <a:endParaRPr lang="zh-CN" altLang="en-US" sz="2005">
              <a:solidFill>
                <a:srgbClr val="FF0000"/>
              </a:solidFill>
              <a:latin typeface="微软雅黑" panose="020B0503020204020204" charset="-122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134609" y="2304923"/>
            <a:ext cx="3359894" cy="315471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2200"/>
              </a:lnSpc>
              <a:buClrTx/>
              <a:buSzTx/>
              <a:buNone/>
              <a:tabLst>
                <a:tab pos="279400" algn="l"/>
              </a:tabLst>
              <a:defRPr/>
            </a:pPr>
            <a:r>
              <a:rPr lang="en-US" altLang="zh-CN">
                <a:solidFill>
                  <a:srgbClr val="000000"/>
                </a:solidFill>
                <a:latin typeface="Times New Roman" panose="02020603050405020304"/>
              </a:rPr>
              <a:t>•   IF (</a:t>
            </a:r>
            <a:r>
              <a:rPr lang="zh-CN" altLang="en-US">
                <a:solidFill>
                  <a:srgbClr val="000000"/>
                </a:solidFill>
                <a:latin typeface="微软雅黑" panose="020B0503020204020204" charset="-122"/>
              </a:rPr>
              <a:t>纹理</a:t>
            </a:r>
            <a:r>
              <a:rPr lang="en-US" altLang="zh-CN">
                <a:solidFill>
                  <a:srgbClr val="000000"/>
                </a:solidFill>
                <a:latin typeface="Times New Roman" panose="02020603050405020304"/>
              </a:rPr>
              <a:t>=</a:t>
            </a:r>
            <a:r>
              <a:rPr lang="zh-CN" altLang="en-US">
                <a:solidFill>
                  <a:srgbClr val="000000"/>
                </a:solidFill>
                <a:latin typeface="微软雅黑" panose="020B0503020204020204" charset="-122"/>
              </a:rPr>
              <a:t>清晰</a:t>
            </a:r>
            <a:r>
              <a:rPr lang="en-US" altLang="zh-CN">
                <a:solidFill>
                  <a:srgbClr val="000000"/>
                </a:solidFill>
                <a:latin typeface="Times New Roman" panose="02020603050405020304"/>
              </a:rPr>
              <a:t>) </a:t>
            </a:r>
            <a:r>
              <a:rPr lang="en-US" altLang="zh-CN">
                <a:solidFill>
                  <a:srgbClr val="000000"/>
                </a:solidFill>
                <a:latin typeface="Symbol" panose="05050102010706020507"/>
              </a:rPr>
              <a:t> </a:t>
            </a:r>
            <a:r>
              <a:rPr lang="en-US" altLang="zh-CN">
                <a:solidFill>
                  <a:srgbClr val="000000"/>
                </a:solidFill>
                <a:latin typeface="Times New Roman" panose="02020603050405020304"/>
              </a:rPr>
              <a:t>(</a:t>
            </a:r>
            <a:r>
              <a:rPr lang="zh-CN" altLang="en-US">
                <a:solidFill>
                  <a:srgbClr val="000000"/>
                </a:solidFill>
                <a:latin typeface="微软雅黑" panose="020B0503020204020204" charset="-122"/>
              </a:rPr>
              <a:t>密度</a:t>
            </a:r>
            <a:r>
              <a:rPr lang="zh-CN" altLang="en-US">
                <a:solidFill>
                  <a:srgbClr val="000000"/>
                </a:solidFill>
                <a:latin typeface="Symbol" panose="05050102010706020507"/>
              </a:rPr>
              <a:t></a:t>
            </a:r>
            <a:r>
              <a:rPr lang="en-US" altLang="zh-CN">
                <a:solidFill>
                  <a:srgbClr val="000000"/>
                </a:solidFill>
                <a:latin typeface="Times New Roman" panose="02020603050405020304"/>
              </a:rPr>
              <a:t>0.381)</a:t>
            </a:r>
            <a:endParaRPr lang="en-US" altLang="zh-CN">
              <a:solidFill>
                <a:srgbClr val="000000"/>
              </a:solidFill>
              <a:latin typeface="Times New Roman" panose="02020603050405020304"/>
            </a:endParaRPr>
          </a:p>
          <a:p>
            <a:pPr marL="0" marR="0" lvl="0" indent="0" defTabSz="914400" eaLnBrk="1" fontAlgn="auto" latinLnBrk="0" hangingPunct="1">
              <a:lnSpc>
                <a:spcPts val="2155"/>
              </a:lnSpc>
              <a:buClrTx/>
              <a:buSzTx/>
              <a:buNone/>
              <a:tabLst>
                <a:tab pos="279400" algn="l"/>
              </a:tabLst>
              <a:defRPr/>
            </a:pPr>
            <a:r>
              <a:rPr lang="en-US" altLang="zh-CN">
                <a:solidFill>
                  <a:srgbClr val="000000"/>
                </a:solidFill>
                <a:latin typeface="Times New Roman" panose="02020603050405020304"/>
              </a:rPr>
              <a:t>	THEN </a:t>
            </a:r>
            <a:r>
              <a:rPr lang="zh-CN" altLang="en-US">
                <a:solidFill>
                  <a:srgbClr val="000000"/>
                </a:solidFill>
                <a:latin typeface="微软雅黑" panose="020B0503020204020204" charset="-122"/>
              </a:rPr>
              <a:t>坏瓜</a:t>
            </a:r>
            <a:endParaRPr lang="zh-CN" altLang="en-US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79400" algn="l"/>
              </a:tabLst>
              <a:defRPr/>
            </a:pPr>
            <a:endParaRPr lang="zh-CN" altLang="en-US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2365"/>
              </a:lnSpc>
              <a:buClrTx/>
              <a:buSzTx/>
              <a:buNone/>
              <a:tabLst>
                <a:tab pos="279400" algn="l"/>
              </a:tabLst>
              <a:defRPr/>
            </a:pPr>
            <a:r>
              <a:rPr lang="en-US" altLang="zh-CN">
                <a:solidFill>
                  <a:srgbClr val="000000"/>
                </a:solidFill>
                <a:latin typeface="Times New Roman" panose="02020603050405020304"/>
              </a:rPr>
              <a:t>•   IF (</a:t>
            </a:r>
            <a:r>
              <a:rPr lang="zh-CN" altLang="en-US">
                <a:solidFill>
                  <a:srgbClr val="000000"/>
                </a:solidFill>
                <a:latin typeface="微软雅黑" panose="020B0503020204020204" charset="-122"/>
              </a:rPr>
              <a:t>纹理</a:t>
            </a:r>
            <a:r>
              <a:rPr lang="en-US" altLang="zh-CN">
                <a:solidFill>
                  <a:srgbClr val="000000"/>
                </a:solidFill>
                <a:latin typeface="Times New Roman" panose="02020603050405020304"/>
              </a:rPr>
              <a:t>=</a:t>
            </a:r>
            <a:r>
              <a:rPr lang="zh-CN" altLang="en-US">
                <a:solidFill>
                  <a:srgbClr val="000000"/>
                </a:solidFill>
                <a:latin typeface="微软雅黑" panose="020B0503020204020204" charset="-122"/>
              </a:rPr>
              <a:t>清晰</a:t>
            </a:r>
            <a:r>
              <a:rPr lang="en-US" altLang="zh-CN">
                <a:solidFill>
                  <a:srgbClr val="000000"/>
                </a:solidFill>
                <a:latin typeface="Times New Roman" panose="02020603050405020304"/>
              </a:rPr>
              <a:t>) </a:t>
            </a:r>
            <a:r>
              <a:rPr lang="en-US" altLang="zh-CN">
                <a:solidFill>
                  <a:srgbClr val="000000"/>
                </a:solidFill>
                <a:latin typeface="Symbol" panose="05050102010706020507"/>
              </a:rPr>
              <a:t> </a:t>
            </a:r>
            <a:r>
              <a:rPr lang="en-US" altLang="zh-CN">
                <a:solidFill>
                  <a:srgbClr val="000000"/>
                </a:solidFill>
                <a:latin typeface="Times New Roman" panose="02020603050405020304"/>
              </a:rPr>
              <a:t>(</a:t>
            </a:r>
            <a:r>
              <a:rPr lang="zh-CN" altLang="en-US">
                <a:solidFill>
                  <a:srgbClr val="000000"/>
                </a:solidFill>
                <a:latin typeface="微软雅黑" panose="020B0503020204020204" charset="-122"/>
              </a:rPr>
              <a:t>密度</a:t>
            </a:r>
            <a:r>
              <a:rPr lang="en-US" altLang="zh-CN">
                <a:solidFill>
                  <a:srgbClr val="000000"/>
                </a:solidFill>
                <a:latin typeface="Times New Roman" panose="02020603050405020304"/>
              </a:rPr>
              <a:t>&gt;0.381)</a:t>
            </a:r>
            <a:endParaRPr lang="en-US" altLang="zh-CN">
              <a:solidFill>
                <a:srgbClr val="000000"/>
              </a:solidFill>
              <a:latin typeface="Times New Roman" panose="02020603050405020304"/>
            </a:endParaRPr>
          </a:p>
          <a:p>
            <a:pPr marL="0" marR="0" lvl="0" indent="0" defTabSz="914400" eaLnBrk="1" fontAlgn="auto" latinLnBrk="0" hangingPunct="1">
              <a:lnSpc>
                <a:spcPts val="2155"/>
              </a:lnSpc>
              <a:buClrTx/>
              <a:buSzTx/>
              <a:buNone/>
              <a:tabLst>
                <a:tab pos="279400" algn="l"/>
              </a:tabLst>
              <a:defRPr/>
            </a:pPr>
            <a:r>
              <a:rPr lang="en-US" altLang="zh-CN">
                <a:solidFill>
                  <a:srgbClr val="000000"/>
                </a:solidFill>
                <a:latin typeface="Times New Roman" panose="02020603050405020304"/>
              </a:rPr>
              <a:t>	THEN </a:t>
            </a:r>
            <a:r>
              <a:rPr lang="zh-CN" altLang="en-US">
                <a:solidFill>
                  <a:srgbClr val="000000"/>
                </a:solidFill>
                <a:latin typeface="微软雅黑" panose="020B0503020204020204" charset="-122"/>
              </a:rPr>
              <a:t>好瓜</a:t>
            </a:r>
            <a:endParaRPr lang="zh-CN" altLang="en-US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79400" algn="l"/>
              </a:tabLst>
              <a:defRPr/>
            </a:pPr>
            <a:endParaRPr lang="zh-CN" altLang="en-US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2365"/>
              </a:lnSpc>
              <a:buClrTx/>
              <a:buSzTx/>
              <a:buNone/>
              <a:tabLst>
                <a:tab pos="279400" algn="l"/>
              </a:tabLst>
              <a:defRPr/>
            </a:pPr>
            <a:r>
              <a:rPr lang="en-US" altLang="zh-CN">
                <a:solidFill>
                  <a:srgbClr val="000000"/>
                </a:solidFill>
                <a:latin typeface="Times New Roman" panose="02020603050405020304"/>
              </a:rPr>
              <a:t>•   IF (</a:t>
            </a:r>
            <a:r>
              <a:rPr lang="zh-CN" altLang="en-US">
                <a:solidFill>
                  <a:srgbClr val="000000"/>
                </a:solidFill>
                <a:latin typeface="微软雅黑" panose="020B0503020204020204" charset="-122"/>
              </a:rPr>
              <a:t>纹理</a:t>
            </a:r>
            <a:r>
              <a:rPr lang="en-US" altLang="zh-CN">
                <a:solidFill>
                  <a:srgbClr val="000000"/>
                </a:solidFill>
                <a:latin typeface="Times New Roman" panose="02020603050405020304"/>
              </a:rPr>
              <a:t>=</a:t>
            </a:r>
            <a:r>
              <a:rPr lang="zh-CN" altLang="en-US">
                <a:solidFill>
                  <a:srgbClr val="000000"/>
                </a:solidFill>
                <a:latin typeface="微软雅黑" panose="020B0503020204020204" charset="-122"/>
              </a:rPr>
              <a:t>稍糊</a:t>
            </a:r>
            <a:r>
              <a:rPr lang="en-US" altLang="zh-CN">
                <a:solidFill>
                  <a:srgbClr val="000000"/>
                </a:solidFill>
                <a:latin typeface="Times New Roman" panose="02020603050405020304"/>
              </a:rPr>
              <a:t>) </a:t>
            </a:r>
            <a:r>
              <a:rPr lang="en-US" altLang="zh-CN">
                <a:solidFill>
                  <a:srgbClr val="000000"/>
                </a:solidFill>
                <a:latin typeface="Symbol" panose="05050102010706020507"/>
              </a:rPr>
              <a:t> </a:t>
            </a:r>
            <a:r>
              <a:rPr lang="en-US" altLang="zh-CN">
                <a:solidFill>
                  <a:srgbClr val="000000"/>
                </a:solidFill>
                <a:latin typeface="Times New Roman" panose="02020603050405020304"/>
              </a:rPr>
              <a:t>(</a:t>
            </a:r>
            <a:r>
              <a:rPr lang="zh-CN" altLang="en-US">
                <a:solidFill>
                  <a:srgbClr val="000000"/>
                </a:solidFill>
                <a:latin typeface="微软雅黑" panose="020B0503020204020204" charset="-122"/>
              </a:rPr>
              <a:t>触感</a:t>
            </a:r>
            <a:r>
              <a:rPr lang="en-US" altLang="zh-CN">
                <a:solidFill>
                  <a:srgbClr val="000000"/>
                </a:solidFill>
                <a:latin typeface="Times New Roman" panose="02020603050405020304"/>
              </a:rPr>
              <a:t>=</a:t>
            </a:r>
            <a:r>
              <a:rPr lang="zh-CN" altLang="en-US">
                <a:solidFill>
                  <a:srgbClr val="000000"/>
                </a:solidFill>
                <a:latin typeface="微软雅黑" panose="020B0503020204020204" charset="-122"/>
              </a:rPr>
              <a:t>硬滑</a:t>
            </a:r>
            <a:r>
              <a:rPr lang="en-US" altLang="zh-CN">
                <a:solidFill>
                  <a:srgbClr val="000000"/>
                </a:solidFill>
                <a:latin typeface="Times New Roman" panose="02020603050405020304"/>
              </a:rPr>
              <a:t>)</a:t>
            </a:r>
            <a:endParaRPr lang="en-US" altLang="zh-CN">
              <a:solidFill>
                <a:srgbClr val="000000"/>
              </a:solidFill>
              <a:latin typeface="Times New Roman" panose="02020603050405020304"/>
            </a:endParaRPr>
          </a:p>
          <a:p>
            <a:pPr marL="0" marR="0" lvl="0" indent="0" defTabSz="914400" eaLnBrk="1" fontAlgn="auto" latinLnBrk="0" hangingPunct="1">
              <a:lnSpc>
                <a:spcPts val="2155"/>
              </a:lnSpc>
              <a:buClrTx/>
              <a:buSzTx/>
              <a:buNone/>
              <a:tabLst>
                <a:tab pos="279400" algn="l"/>
              </a:tabLst>
              <a:defRPr/>
            </a:pPr>
            <a:r>
              <a:rPr lang="en-US" altLang="zh-CN">
                <a:solidFill>
                  <a:srgbClr val="000000"/>
                </a:solidFill>
                <a:latin typeface="Times New Roman" panose="02020603050405020304"/>
              </a:rPr>
              <a:t>	THEN </a:t>
            </a:r>
            <a:r>
              <a:rPr lang="zh-CN" altLang="en-US">
                <a:solidFill>
                  <a:srgbClr val="000000"/>
                </a:solidFill>
                <a:latin typeface="微软雅黑" panose="020B0503020204020204" charset="-122"/>
              </a:rPr>
              <a:t>坏瓜</a:t>
            </a:r>
            <a:endParaRPr lang="zh-CN" altLang="en-US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79400" algn="l"/>
              </a:tabLst>
              <a:defRPr/>
            </a:pPr>
            <a:endParaRPr lang="zh-CN" altLang="en-US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2365"/>
              </a:lnSpc>
              <a:buClrTx/>
              <a:buSzTx/>
              <a:buNone/>
              <a:tabLst>
                <a:tab pos="279400" algn="l"/>
              </a:tabLst>
              <a:defRPr/>
            </a:pPr>
            <a:r>
              <a:rPr lang="en-US" altLang="zh-CN">
                <a:solidFill>
                  <a:srgbClr val="000000"/>
                </a:solidFill>
                <a:latin typeface="Times New Roman" panose="02020603050405020304"/>
              </a:rPr>
              <a:t>•   IF (</a:t>
            </a:r>
            <a:r>
              <a:rPr lang="zh-CN" altLang="en-US">
                <a:solidFill>
                  <a:srgbClr val="000000"/>
                </a:solidFill>
                <a:latin typeface="微软雅黑" panose="020B0503020204020204" charset="-122"/>
              </a:rPr>
              <a:t>纹理</a:t>
            </a:r>
            <a:r>
              <a:rPr lang="en-US" altLang="zh-CN">
                <a:solidFill>
                  <a:srgbClr val="000000"/>
                </a:solidFill>
                <a:latin typeface="Times New Roman" panose="02020603050405020304"/>
              </a:rPr>
              <a:t>=</a:t>
            </a:r>
            <a:r>
              <a:rPr lang="zh-CN" altLang="en-US">
                <a:solidFill>
                  <a:srgbClr val="000000"/>
                </a:solidFill>
                <a:latin typeface="微软雅黑" panose="020B0503020204020204" charset="-122"/>
              </a:rPr>
              <a:t>稍糊</a:t>
            </a:r>
            <a:r>
              <a:rPr lang="en-US" altLang="zh-CN">
                <a:solidFill>
                  <a:srgbClr val="000000"/>
                </a:solidFill>
                <a:latin typeface="Times New Roman" panose="02020603050405020304"/>
              </a:rPr>
              <a:t>) </a:t>
            </a:r>
            <a:r>
              <a:rPr lang="en-US" altLang="zh-CN">
                <a:solidFill>
                  <a:srgbClr val="000000"/>
                </a:solidFill>
                <a:latin typeface="Symbol" panose="05050102010706020507"/>
              </a:rPr>
              <a:t> </a:t>
            </a:r>
            <a:r>
              <a:rPr lang="en-US" altLang="zh-CN">
                <a:solidFill>
                  <a:srgbClr val="000000"/>
                </a:solidFill>
                <a:latin typeface="Times New Roman" panose="02020603050405020304"/>
              </a:rPr>
              <a:t>(</a:t>
            </a:r>
            <a:r>
              <a:rPr lang="zh-CN" altLang="en-US">
                <a:solidFill>
                  <a:srgbClr val="000000"/>
                </a:solidFill>
                <a:latin typeface="微软雅黑" panose="020B0503020204020204" charset="-122"/>
              </a:rPr>
              <a:t>触感</a:t>
            </a:r>
            <a:r>
              <a:rPr lang="en-US" altLang="zh-CN">
                <a:solidFill>
                  <a:srgbClr val="000000"/>
                </a:solidFill>
                <a:latin typeface="Times New Roman" panose="02020603050405020304"/>
              </a:rPr>
              <a:t>=</a:t>
            </a:r>
            <a:r>
              <a:rPr lang="zh-CN" altLang="en-US">
                <a:solidFill>
                  <a:srgbClr val="000000"/>
                </a:solidFill>
                <a:latin typeface="微软雅黑" panose="020B0503020204020204" charset="-122"/>
              </a:rPr>
              <a:t>软粘</a:t>
            </a:r>
            <a:r>
              <a:rPr lang="en-US" altLang="zh-CN">
                <a:solidFill>
                  <a:srgbClr val="000000"/>
                </a:solidFill>
                <a:latin typeface="Times New Roman" panose="02020603050405020304"/>
              </a:rPr>
              <a:t>)</a:t>
            </a:r>
            <a:endParaRPr lang="en-US" altLang="zh-CN">
              <a:solidFill>
                <a:srgbClr val="000000"/>
              </a:solidFill>
              <a:latin typeface="Times New Roman" panose="02020603050405020304"/>
            </a:endParaRPr>
          </a:p>
          <a:p>
            <a:pPr marL="0" marR="0" lvl="0" indent="0" defTabSz="914400" eaLnBrk="1" fontAlgn="auto" latinLnBrk="0" hangingPunct="1">
              <a:lnSpc>
                <a:spcPts val="2155"/>
              </a:lnSpc>
              <a:buClrTx/>
              <a:buSzTx/>
              <a:buNone/>
              <a:tabLst>
                <a:tab pos="279400" algn="l"/>
              </a:tabLst>
              <a:defRPr/>
            </a:pPr>
            <a:r>
              <a:rPr lang="en-US" altLang="zh-CN">
                <a:solidFill>
                  <a:srgbClr val="000000"/>
                </a:solidFill>
                <a:latin typeface="Times New Roman" panose="02020603050405020304"/>
              </a:rPr>
              <a:t>	THEN </a:t>
            </a:r>
            <a:r>
              <a:rPr lang="zh-CN" altLang="en-US">
                <a:solidFill>
                  <a:srgbClr val="000000"/>
                </a:solidFill>
                <a:latin typeface="微软雅黑" panose="020B0503020204020204" charset="-122"/>
              </a:rPr>
              <a:t>好瓜</a:t>
            </a:r>
            <a:endParaRPr lang="zh-CN" altLang="en-US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79400" algn="l"/>
              </a:tabLst>
              <a:defRPr/>
            </a:pPr>
            <a:endParaRPr lang="zh-CN" altLang="en-US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2365"/>
              </a:lnSpc>
              <a:buClrTx/>
              <a:buSzTx/>
              <a:buNone/>
              <a:tabLst>
                <a:tab pos="279400" algn="l"/>
              </a:tabLst>
              <a:defRPr/>
            </a:pPr>
            <a:r>
              <a:rPr lang="en-US" altLang="zh-CN">
                <a:solidFill>
                  <a:srgbClr val="000000"/>
                </a:solidFill>
                <a:latin typeface="Times New Roman" panose="02020603050405020304"/>
              </a:rPr>
              <a:t>•   IF (</a:t>
            </a:r>
            <a:r>
              <a:rPr lang="zh-CN" altLang="en-US">
                <a:solidFill>
                  <a:srgbClr val="000000"/>
                </a:solidFill>
                <a:latin typeface="微软雅黑" panose="020B0503020204020204" charset="-122"/>
              </a:rPr>
              <a:t>纹理</a:t>
            </a:r>
            <a:r>
              <a:rPr lang="en-US" altLang="zh-CN">
                <a:solidFill>
                  <a:srgbClr val="000000"/>
                </a:solidFill>
                <a:latin typeface="Times New Roman" panose="02020603050405020304"/>
              </a:rPr>
              <a:t>=</a:t>
            </a:r>
            <a:r>
              <a:rPr lang="zh-CN" altLang="en-US">
                <a:solidFill>
                  <a:srgbClr val="000000"/>
                </a:solidFill>
                <a:latin typeface="微软雅黑" panose="020B0503020204020204" charset="-122"/>
              </a:rPr>
              <a:t>模糊</a:t>
            </a:r>
            <a:r>
              <a:rPr lang="en-US" altLang="zh-CN">
                <a:solidFill>
                  <a:srgbClr val="000000"/>
                </a:solidFill>
                <a:latin typeface="Times New Roman" panose="02020603050405020304"/>
              </a:rPr>
              <a:t>) THEN </a:t>
            </a:r>
            <a:r>
              <a:rPr lang="zh-CN" altLang="en-US">
                <a:solidFill>
                  <a:srgbClr val="000000"/>
                </a:solidFill>
                <a:latin typeface="微软雅黑" panose="020B0503020204020204" charset="-122"/>
              </a:rPr>
              <a:t>坏瓜</a:t>
            </a:r>
            <a:endParaRPr lang="zh-CN" altLang="en-US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23341" y="2330830"/>
            <a:ext cx="2024593" cy="3000821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1730"/>
              </a:lnSpc>
              <a:buClrTx/>
              <a:buSzTx/>
              <a:buNone/>
              <a:tabLst>
                <a:tab pos="127000" algn="l"/>
              </a:tabLst>
              <a:defRPr/>
            </a:pPr>
            <a:r>
              <a:rPr lang="zh-CN" altLang="en-US"/>
              <a:t>	</a:t>
            </a:r>
            <a:r>
              <a:rPr lang="zh-CN" altLang="en-US">
                <a:solidFill>
                  <a:srgbClr val="000000"/>
                </a:solidFill>
                <a:latin typeface="微软雅黑" panose="020B0503020204020204" charset="-122"/>
              </a:rPr>
              <a:t>例如</a:t>
            </a:r>
            <a:endParaRPr lang="zh-CN" altLang="en-US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27000" algn="l"/>
              </a:tabLst>
              <a:defRPr/>
            </a:pPr>
            <a:endParaRPr lang="zh-CN" altLang="en-US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27000" algn="l"/>
              </a:tabLst>
              <a:defRPr/>
            </a:pPr>
            <a:endParaRPr lang="zh-CN" altLang="en-US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27000" algn="l"/>
              </a:tabLst>
              <a:defRPr/>
            </a:pPr>
            <a:endParaRPr lang="zh-CN" altLang="en-US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27000" algn="l"/>
              </a:tabLst>
              <a:defRPr/>
            </a:pPr>
            <a:endParaRPr lang="zh-CN" altLang="en-US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27000" algn="l"/>
              </a:tabLst>
              <a:defRPr/>
            </a:pPr>
            <a:endParaRPr lang="zh-CN" altLang="en-US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27000" algn="l"/>
              </a:tabLst>
              <a:defRPr/>
            </a:pPr>
            <a:endParaRPr lang="zh-CN" altLang="en-US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27000" algn="l"/>
              </a:tabLst>
              <a:defRPr/>
            </a:pPr>
            <a:endParaRPr lang="zh-CN" altLang="en-US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27000" algn="l"/>
              </a:tabLst>
              <a:defRPr/>
            </a:pPr>
            <a:endParaRPr lang="zh-CN" altLang="en-US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27000" algn="l"/>
              </a:tabLst>
              <a:defRPr/>
            </a:pPr>
            <a:endParaRPr lang="zh-CN" altLang="en-US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27000" algn="l"/>
              </a:tabLst>
              <a:defRPr/>
            </a:pPr>
            <a:endParaRPr lang="zh-CN" altLang="en-US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27000" algn="l"/>
              </a:tabLst>
              <a:defRPr/>
            </a:pPr>
            <a:endParaRPr lang="zh-CN" altLang="en-US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27000" algn="l"/>
              </a:tabLst>
              <a:defRPr/>
            </a:pPr>
            <a:endParaRPr lang="zh-CN" altLang="en-US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27000" algn="l"/>
              </a:tabLst>
              <a:defRPr/>
            </a:pPr>
            <a:endParaRPr lang="zh-CN" altLang="en-US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27000" algn="l"/>
              </a:tabLst>
              <a:defRPr/>
            </a:pPr>
            <a:endParaRPr lang="zh-CN" altLang="en-US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27000" algn="l"/>
              </a:tabLst>
              <a:defRPr/>
            </a:pPr>
            <a:endParaRPr lang="zh-CN" altLang="en-US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27000" algn="l"/>
              </a:tabLst>
              <a:defRPr/>
            </a:pPr>
            <a:endParaRPr lang="zh-CN" altLang="en-US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2570"/>
              </a:lnSpc>
              <a:buClrTx/>
              <a:buSzTx/>
              <a:buNone/>
              <a:tabLst>
                <a:tab pos="127000" algn="l"/>
              </a:tabLst>
              <a:defRPr/>
            </a:pPr>
            <a:r>
              <a:rPr lang="zh-CN" altLang="en-US" sz="2005">
                <a:solidFill>
                  <a:srgbClr val="FF0000"/>
                </a:solidFill>
                <a:latin typeface="微软雅黑" panose="020B0503020204020204" charset="-122"/>
              </a:rPr>
              <a:t>好处：</a:t>
            </a:r>
            <a:endParaRPr lang="zh-CN" altLang="en-US" sz="2005">
              <a:solidFill>
                <a:srgbClr val="FF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3130"/>
              </a:lnSpc>
              <a:buClrTx/>
              <a:buSzTx/>
              <a:buNone/>
              <a:tabLst>
                <a:tab pos="127000" algn="l"/>
              </a:tabLst>
              <a:defRPr/>
            </a:pPr>
            <a:r>
              <a:rPr lang="zh-CN" altLang="en-US" sz="2005">
                <a:solidFill>
                  <a:srgbClr val="FF0000"/>
                </a:solidFill>
                <a:latin typeface="Wingdings" panose="05000000000000000000"/>
              </a:rPr>
              <a:t> </a:t>
            </a:r>
            <a:r>
              <a:rPr lang="zh-CN" altLang="en-US" sz="2005">
                <a:solidFill>
                  <a:srgbClr val="FF0000"/>
                </a:solidFill>
                <a:latin typeface="微软雅黑" panose="020B0503020204020204" charset="-122"/>
              </a:rPr>
              <a:t>改善可理解性</a:t>
            </a:r>
            <a:endParaRPr lang="zh-CN" altLang="en-US" sz="2005">
              <a:solidFill>
                <a:srgbClr val="FF0000"/>
              </a:solidFill>
              <a:latin typeface="微软雅黑" panose="020B0503020204020204" charset="-122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99814" y="5373216"/>
            <a:ext cx="5296322" cy="103874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2210"/>
              </a:lnSpc>
              <a:buClrTx/>
              <a:buSzTx/>
              <a:buNone/>
              <a:tabLst>
                <a:tab pos="215900" algn="l"/>
              </a:tabLst>
              <a:defRPr/>
            </a:pPr>
            <a:r>
              <a:rPr lang="zh-CN" altLang="en-US" sz="2005">
                <a:solidFill>
                  <a:srgbClr val="FF0000"/>
                </a:solidFill>
                <a:latin typeface="Wingdings" panose="05000000000000000000"/>
              </a:rPr>
              <a:t> </a:t>
            </a:r>
            <a:r>
              <a:rPr lang="zh-CN" altLang="en-US" sz="2005">
                <a:solidFill>
                  <a:srgbClr val="FF0000"/>
                </a:solidFill>
                <a:latin typeface="微软雅黑" panose="020B0503020204020204" charset="-122"/>
              </a:rPr>
              <a:t>进一步提升泛化能力</a:t>
            </a:r>
            <a:endParaRPr lang="zh-CN" altLang="en-US" sz="2005">
              <a:solidFill>
                <a:srgbClr val="FF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15900" algn="l"/>
              </a:tabLst>
              <a:defRPr/>
            </a:pPr>
            <a:endParaRPr lang="zh-CN" altLang="en-US" sz="2005">
              <a:solidFill>
                <a:srgbClr val="FF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2045"/>
              </a:lnSpc>
              <a:buClrTx/>
              <a:buSzTx/>
              <a:buNone/>
              <a:tabLst>
                <a:tab pos="215900" algn="l"/>
              </a:tabLst>
              <a:defRPr/>
            </a:pPr>
            <a:r>
              <a:rPr lang="zh-CN" altLang="en-US" sz="2005">
                <a:solidFill>
                  <a:srgbClr val="FF0000"/>
                </a:solidFill>
                <a:latin typeface="微软雅黑" panose="020B0503020204020204" charset="-122"/>
              </a:rPr>
              <a:t>	</a:t>
            </a:r>
            <a:r>
              <a:rPr lang="zh-CN" altLang="en-US" sz="1800">
                <a:solidFill>
                  <a:srgbClr val="008000"/>
                </a:solidFill>
                <a:latin typeface="微软雅黑" panose="020B0503020204020204" charset="-122"/>
              </a:rPr>
              <a:t>由于转化过程中通常会进行前件合并、泛化等操作</a:t>
            </a:r>
            <a:endParaRPr lang="zh-CN" altLang="en-US" sz="1800">
              <a:solidFill>
                <a:srgbClr val="008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2880"/>
              </a:lnSpc>
              <a:buClrTx/>
              <a:buSzTx/>
              <a:buNone/>
              <a:tabLst>
                <a:tab pos="215900" algn="l"/>
              </a:tabLst>
              <a:defRPr/>
            </a:pPr>
            <a:r>
              <a:rPr lang="zh-CN" altLang="en-US" sz="1800">
                <a:solidFill>
                  <a:srgbClr val="008000"/>
                </a:solidFill>
                <a:latin typeface="微软雅黑" panose="020B0503020204020204" charset="-122"/>
              </a:rPr>
              <a:t>	</a:t>
            </a:r>
            <a:r>
              <a:rPr lang="zh-CN" altLang="en-US">
                <a:solidFill>
                  <a:srgbClr val="008000"/>
                </a:solidFill>
                <a:latin typeface="微软雅黑" panose="020B0503020204020204" charset="-122"/>
              </a:rPr>
              <a:t>例如 </a:t>
            </a:r>
            <a:r>
              <a:rPr lang="en-US" altLang="zh-CN">
                <a:solidFill>
                  <a:srgbClr val="008000"/>
                </a:solidFill>
                <a:latin typeface="Times New Roman" panose="02020603050405020304"/>
              </a:rPr>
              <a:t>C4.5Rule </a:t>
            </a:r>
            <a:r>
              <a:rPr lang="zh-CN" altLang="en-US">
                <a:solidFill>
                  <a:srgbClr val="008000"/>
                </a:solidFill>
                <a:latin typeface="微软雅黑" panose="020B0503020204020204" charset="-122"/>
              </a:rPr>
              <a:t>的泛化能力通常优于 </a:t>
            </a:r>
            <a:r>
              <a:rPr lang="en-US" altLang="zh-CN">
                <a:solidFill>
                  <a:srgbClr val="008000"/>
                </a:solidFill>
                <a:latin typeface="Times New Roman" panose="02020603050405020304"/>
              </a:rPr>
              <a:t>C4.5</a:t>
            </a:r>
            <a:r>
              <a:rPr lang="zh-CN" altLang="en-US">
                <a:solidFill>
                  <a:srgbClr val="008000"/>
                </a:solidFill>
                <a:latin typeface="微软雅黑" panose="020B0503020204020204" charset="-122"/>
              </a:rPr>
              <a:t>决策树</a:t>
            </a:r>
            <a:endParaRPr lang="zh-CN" altLang="en-US">
              <a:solidFill>
                <a:srgbClr val="008000"/>
              </a:solidFill>
              <a:latin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 1"/>
          <p:cNvSpPr/>
          <p:nvPr/>
        </p:nvSpPr>
        <p:spPr>
          <a:xfrm>
            <a:off x="3907535" y="3336035"/>
            <a:ext cx="804674" cy="568454"/>
          </a:xfrm>
          <a:custGeom>
            <a:avLst/>
            <a:gdLst/>
            <a:ahLst/>
            <a:cxnLst/>
            <a:rect l="0" t="0" r="0" b="0"/>
            <a:pathLst>
              <a:path w="804674" h="568454">
                <a:moveTo>
                  <a:pt x="0" y="142113"/>
                </a:moveTo>
                <a:lnTo>
                  <a:pt x="520447" y="142113"/>
                </a:lnTo>
                <a:lnTo>
                  <a:pt x="520447" y="0"/>
                </a:lnTo>
                <a:lnTo>
                  <a:pt x="804673" y="284226"/>
                </a:lnTo>
                <a:lnTo>
                  <a:pt x="520447" y="568453"/>
                </a:lnTo>
                <a:lnTo>
                  <a:pt x="520447" y="426340"/>
                </a:lnTo>
                <a:lnTo>
                  <a:pt x="0" y="426340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127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 descr="ws_39B6.tmp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292100" y="2298700"/>
            <a:ext cx="3771900" cy="3987800"/>
          </a:xfrm>
          <a:prstGeom prst="rect">
            <a:avLst/>
          </a:prstGeom>
        </p:spPr>
      </p:pic>
      <p:pic>
        <p:nvPicPr>
          <p:cNvPr id="4" name="图片 3" descr="ws_39C7.tmp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29200" y="2527300"/>
            <a:ext cx="3848100" cy="3200400"/>
          </a:xfrm>
          <a:prstGeom prst="rect">
            <a:avLst/>
          </a:prstGeom>
        </p:spPr>
      </p:pic>
      <p:pic>
        <p:nvPicPr>
          <p:cNvPr id="5" name="图片 4" descr="ws_39D7.tmp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218541" y="321726"/>
            <a:ext cx="1795363" cy="34733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685"/>
              </a:lnSpc>
            </a:pPr>
            <a:r>
              <a:rPr lang="zh-CN" altLang="en-US" sz="2795">
                <a:solidFill>
                  <a:srgbClr val="000000"/>
                </a:solidFill>
                <a:latin typeface="微软雅黑" panose="020B0503020204020204" charset="-122"/>
              </a:rPr>
              <a:t>轴平行划分</a:t>
            </a:r>
            <a:endParaRPr lang="zh-CN" altLang="en-US" sz="2795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71195" y="1200185"/>
            <a:ext cx="6488956" cy="27084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10"/>
              </a:lnSpc>
            </a:pPr>
            <a:r>
              <a:rPr lang="zh-CN" altLang="en-US" sz="2195">
                <a:solidFill>
                  <a:srgbClr val="000000"/>
                </a:solidFill>
                <a:latin typeface="微软雅黑" panose="020B0503020204020204" charset="-122"/>
              </a:rPr>
              <a:t>单变量决策树：在每个非叶结点仅考虑一个划分属性</a:t>
            </a:r>
            <a:endParaRPr lang="zh-CN" altLang="en-US" sz="2195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567304" y="1730851"/>
            <a:ext cx="2564805" cy="245645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930"/>
              </a:lnSpc>
            </a:pPr>
            <a:r>
              <a:rPr lang="zh-CN" altLang="en-US" sz="2005">
                <a:solidFill>
                  <a:srgbClr val="0000FF"/>
                </a:solidFill>
                <a:latin typeface="微软雅黑" panose="020B0503020204020204" charset="-122"/>
              </a:rPr>
              <a:t>产生“轴平行”分类面</a:t>
            </a:r>
            <a:endParaRPr lang="zh-CN" altLang="en-US" sz="2005">
              <a:solidFill>
                <a:srgbClr val="0000FF"/>
              </a:solidFill>
              <a:latin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ws_3E7A.tmp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028700" y="2184400"/>
            <a:ext cx="5372100" cy="3924300"/>
          </a:xfrm>
          <a:prstGeom prst="rect">
            <a:avLst/>
          </a:prstGeom>
        </p:spPr>
      </p:pic>
      <p:pic>
        <p:nvPicPr>
          <p:cNvPr id="3" name="图片 2" descr="ws_3E8B.tmp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218541" y="256034"/>
            <a:ext cx="2399696" cy="40767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390"/>
              </a:lnSpc>
            </a:pPr>
            <a:r>
              <a:rPr lang="zh-CN" altLang="en-US" sz="2795">
                <a:solidFill>
                  <a:srgbClr val="000000"/>
                </a:solidFill>
                <a:latin typeface="微软雅黑" panose="020B0503020204020204" charset="-122"/>
              </a:rPr>
              <a:t>轴平行 </a:t>
            </a:r>
            <a:r>
              <a:rPr lang="en-US" altLang="zh-CN" sz="2795">
                <a:solidFill>
                  <a:srgbClr val="000000"/>
                </a:solidFill>
                <a:latin typeface="Times New Roman" panose="02020603050405020304"/>
              </a:rPr>
              <a:t>vs. </a:t>
            </a:r>
            <a:r>
              <a:rPr lang="zh-CN" altLang="en-US" sz="2795">
                <a:solidFill>
                  <a:srgbClr val="000000"/>
                </a:solidFill>
                <a:latin typeface="微软雅黑" panose="020B0503020204020204" charset="-122"/>
              </a:rPr>
              <a:t>倾斜</a:t>
            </a:r>
            <a:endParaRPr lang="zh-CN" altLang="en-US" sz="2795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39552" y="1030789"/>
            <a:ext cx="7843494" cy="654025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10"/>
              </a:lnSpc>
            </a:pPr>
            <a:r>
              <a:rPr lang="zh-CN" altLang="en-US" sz="2400">
                <a:solidFill>
                  <a:srgbClr val="000000"/>
                </a:solidFill>
                <a:latin typeface="微软雅黑" panose="020B0503020204020204" charset="-122"/>
              </a:rPr>
              <a:t>     当学习任务所对应的分类边界很</a:t>
            </a:r>
            <a:r>
              <a:rPr lang="zh-CN" altLang="en-US" sz="2400">
                <a:solidFill>
                  <a:srgbClr val="FF0000"/>
                </a:solidFill>
                <a:latin typeface="微软雅黑" panose="020B0503020204020204" charset="-122"/>
              </a:rPr>
              <a:t>复杂</a:t>
            </a:r>
            <a:r>
              <a:rPr lang="zh-CN" altLang="en-US" sz="2400">
                <a:solidFill>
                  <a:srgbClr val="000000"/>
                </a:solidFill>
                <a:latin typeface="微软雅黑" panose="020B0503020204020204" charset="-122"/>
              </a:rPr>
              <a:t>时，需要非常多段</a:t>
            </a:r>
            <a:endParaRPr lang="zh-CN" altLang="en-US" sz="2400">
              <a:solidFill>
                <a:srgbClr val="000000"/>
              </a:solidFill>
              <a:latin typeface="微软雅黑" panose="020B0503020204020204" charset="-122"/>
            </a:endParaRPr>
          </a:p>
          <a:p>
            <a:pPr>
              <a:lnSpc>
                <a:spcPts val="2810"/>
              </a:lnSpc>
            </a:pPr>
            <a:r>
              <a:rPr lang="zh-CN" altLang="en-US" sz="2400">
                <a:solidFill>
                  <a:srgbClr val="000000"/>
                </a:solidFill>
                <a:latin typeface="微软雅黑" panose="020B0503020204020204" charset="-122"/>
              </a:rPr>
              <a:t>划分才能获得较好的近似</a:t>
            </a:r>
            <a:endParaRPr lang="zh-CN" altLang="en-US" sz="2400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571488" y="2883792"/>
            <a:ext cx="1846659" cy="654025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10"/>
              </a:lnSpc>
            </a:pPr>
            <a:r>
              <a:rPr lang="zh-CN" altLang="en-US" sz="2400">
                <a:solidFill>
                  <a:srgbClr val="FF0000"/>
                </a:solidFill>
                <a:latin typeface="微软雅黑" panose="020B0503020204020204" charset="-122"/>
              </a:rPr>
              <a:t>能否产生这样</a:t>
            </a:r>
            <a:endParaRPr lang="zh-CN" altLang="en-US" sz="2400">
              <a:solidFill>
                <a:srgbClr val="FF0000"/>
              </a:solidFill>
              <a:latin typeface="微软雅黑" panose="020B0503020204020204" charset="-122"/>
            </a:endParaRPr>
          </a:p>
          <a:p>
            <a:pPr>
              <a:lnSpc>
                <a:spcPts val="2810"/>
              </a:lnSpc>
            </a:pPr>
            <a:r>
              <a:rPr lang="zh-CN" altLang="en-US" sz="2400">
                <a:solidFill>
                  <a:srgbClr val="FF0000"/>
                </a:solidFill>
                <a:latin typeface="微软雅黑" panose="020B0503020204020204" charset="-122"/>
              </a:rPr>
              <a:t>的分类边界？</a:t>
            </a:r>
            <a:endParaRPr lang="zh-CN" altLang="en-US" sz="2400">
              <a:solidFill>
                <a:srgbClr val="FF0000"/>
              </a:solidFill>
              <a:latin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 1"/>
          <p:cNvSpPr/>
          <p:nvPr/>
        </p:nvSpPr>
        <p:spPr>
          <a:xfrm>
            <a:off x="4474464" y="4113276"/>
            <a:ext cx="804672" cy="568453"/>
          </a:xfrm>
          <a:custGeom>
            <a:avLst/>
            <a:gdLst/>
            <a:ahLst/>
            <a:cxnLst/>
            <a:rect l="0" t="0" r="0" b="0"/>
            <a:pathLst>
              <a:path w="804672" h="568453">
                <a:moveTo>
                  <a:pt x="0" y="142113"/>
                </a:moveTo>
                <a:lnTo>
                  <a:pt x="520445" y="142113"/>
                </a:lnTo>
                <a:lnTo>
                  <a:pt x="520445" y="0"/>
                </a:lnTo>
                <a:lnTo>
                  <a:pt x="804671" y="284226"/>
                </a:lnTo>
                <a:lnTo>
                  <a:pt x="520445" y="568452"/>
                </a:lnTo>
                <a:lnTo>
                  <a:pt x="520445" y="426339"/>
                </a:lnTo>
                <a:lnTo>
                  <a:pt x="0" y="426339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127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任意多边形 2"/>
          <p:cNvSpPr/>
          <p:nvPr/>
        </p:nvSpPr>
        <p:spPr>
          <a:xfrm>
            <a:off x="438912" y="5478779"/>
            <a:ext cx="5821680" cy="830581"/>
          </a:xfrm>
          <a:custGeom>
            <a:avLst/>
            <a:gdLst/>
            <a:ahLst/>
            <a:cxnLst/>
            <a:rect l="0" t="0" r="0" b="0"/>
            <a:pathLst>
              <a:path w="5821680" h="830581">
                <a:moveTo>
                  <a:pt x="0" y="830580"/>
                </a:moveTo>
                <a:lnTo>
                  <a:pt x="5821679" y="830580"/>
                </a:lnTo>
                <a:lnTo>
                  <a:pt x="5821679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99"/>
          </a:solidFill>
          <a:ln w="12700" cap="flat" cmpd="sng" algn="ctr">
            <a:solidFill>
              <a:srgbClr val="000000">
                <a:alpha val="0"/>
              </a:srgb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 descr="ws_43BA.tmp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14300" y="2743200"/>
            <a:ext cx="4775200" cy="2235200"/>
          </a:xfrm>
          <a:prstGeom prst="rect">
            <a:avLst/>
          </a:prstGeom>
        </p:spPr>
      </p:pic>
      <p:pic>
        <p:nvPicPr>
          <p:cNvPr id="5" name="图片 4" descr="ws_43CA.tmp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46700" y="2628900"/>
            <a:ext cx="3733800" cy="3136900"/>
          </a:xfrm>
          <a:prstGeom prst="rect">
            <a:avLst/>
          </a:prstGeom>
        </p:spPr>
      </p:pic>
      <p:pic>
        <p:nvPicPr>
          <p:cNvPr id="6" name="图片 5" descr="ws_43DB.tmp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218541" y="321726"/>
            <a:ext cx="3568285" cy="34624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710"/>
              </a:lnSpc>
            </a:pPr>
            <a:r>
              <a:rPr lang="zh-CN" altLang="en-US" sz="2795">
                <a:solidFill>
                  <a:srgbClr val="000000"/>
                </a:solidFill>
                <a:latin typeface="微软雅黑" panose="020B0503020204020204" charset="-122"/>
              </a:rPr>
              <a:t>多变量</a:t>
            </a:r>
            <a:r>
              <a:rPr lang="en-US" altLang="zh-CN" sz="2005">
                <a:solidFill>
                  <a:srgbClr val="000000"/>
                </a:solidFill>
                <a:latin typeface="Times New Roman" panose="02020603050405020304"/>
              </a:rPr>
              <a:t>(multivariate)</a:t>
            </a:r>
            <a:r>
              <a:rPr lang="zh-CN" altLang="en-US" sz="2795">
                <a:solidFill>
                  <a:srgbClr val="000000"/>
                </a:solidFill>
                <a:latin typeface="微软雅黑" panose="020B0503020204020204" charset="-122"/>
              </a:rPr>
              <a:t>决策树</a:t>
            </a:r>
            <a:endParaRPr lang="zh-CN" altLang="en-US" sz="2795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10940" y="1299813"/>
            <a:ext cx="5924699" cy="27084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10"/>
              </a:lnSpc>
            </a:pPr>
            <a:r>
              <a:rPr lang="zh-CN" altLang="en-US" sz="2195">
                <a:solidFill>
                  <a:srgbClr val="000000"/>
                </a:solidFill>
                <a:latin typeface="微软雅黑" panose="020B0503020204020204" charset="-122"/>
              </a:rPr>
              <a:t>多变量决策树：每个非叶结点不仅考虑一个属性</a:t>
            </a:r>
            <a:endParaRPr lang="zh-CN" altLang="en-US" sz="2195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919077" y="1756362"/>
            <a:ext cx="6844823" cy="56425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975"/>
              </a:lnSpc>
            </a:pPr>
            <a:r>
              <a:rPr lang="zh-CN" altLang="en-US" sz="2005">
                <a:solidFill>
                  <a:srgbClr val="000000"/>
                </a:solidFill>
                <a:latin typeface="微软雅黑" panose="020B0503020204020204" charset="-122"/>
              </a:rPr>
              <a:t>例如“</a:t>
            </a:r>
            <a:r>
              <a:rPr lang="zh-CN" altLang="en-US" sz="2005">
                <a:solidFill>
                  <a:srgbClr val="0000FF"/>
                </a:solidFill>
                <a:latin typeface="微软雅黑" panose="020B0503020204020204" charset="-122"/>
              </a:rPr>
              <a:t>斜决策树</a:t>
            </a:r>
            <a:r>
              <a:rPr lang="zh-CN" altLang="en-US" sz="2005">
                <a:solidFill>
                  <a:srgbClr val="000000"/>
                </a:solidFill>
                <a:latin typeface="微软雅黑" panose="020B0503020204020204" charset="-122"/>
              </a:rPr>
              <a:t>” </a:t>
            </a:r>
            <a:r>
              <a:rPr lang="en-US" altLang="zh-CN" sz="1595">
                <a:solidFill>
                  <a:srgbClr val="000000"/>
                </a:solidFill>
                <a:latin typeface="Times New Roman" panose="02020603050405020304"/>
              </a:rPr>
              <a:t>(oblique decision tree) </a:t>
            </a:r>
            <a:r>
              <a:rPr lang="zh-CN" altLang="en-US" sz="2005">
                <a:solidFill>
                  <a:srgbClr val="000000"/>
                </a:solidFill>
                <a:latin typeface="微软雅黑" panose="020B0503020204020204" charset="-122"/>
              </a:rPr>
              <a:t>不是为每个非叶结点寻找</a:t>
            </a:r>
            <a:endParaRPr lang="zh-CN" altLang="en-US" sz="2005">
              <a:solidFill>
                <a:srgbClr val="000000"/>
              </a:solidFill>
              <a:latin typeface="微软雅黑" panose="020B0503020204020204" charset="-122"/>
            </a:endParaRPr>
          </a:p>
          <a:p>
            <a:pPr>
              <a:lnSpc>
                <a:spcPts val="2350"/>
              </a:lnSpc>
            </a:pPr>
            <a:r>
              <a:rPr lang="zh-CN" altLang="en-US" sz="2005">
                <a:solidFill>
                  <a:srgbClr val="000000"/>
                </a:solidFill>
                <a:latin typeface="微软雅黑" panose="020B0503020204020204" charset="-122"/>
              </a:rPr>
              <a:t>最优划分属性，而是建立一个</a:t>
            </a:r>
            <a:r>
              <a:rPr lang="zh-CN" altLang="en-US" sz="2005">
                <a:solidFill>
                  <a:srgbClr val="0000FF"/>
                </a:solidFill>
                <a:latin typeface="微软雅黑" panose="020B0503020204020204" charset="-122"/>
              </a:rPr>
              <a:t>线性分类器</a:t>
            </a:r>
            <a:endParaRPr lang="zh-CN" altLang="en-US" sz="2005">
              <a:solidFill>
                <a:srgbClr val="0000FF"/>
              </a:solidFill>
              <a:latin typeface="微软雅黑" panose="020B0503020204020204" charset="-122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66667" y="5583287"/>
            <a:ext cx="5539978" cy="654025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10"/>
              </a:lnSpc>
            </a:pPr>
            <a:r>
              <a:rPr lang="zh-CN" altLang="en-US" sz="2400">
                <a:solidFill>
                  <a:srgbClr val="000000"/>
                </a:solidFill>
                <a:latin typeface="微软雅黑" panose="020B0503020204020204" charset="-122"/>
              </a:rPr>
              <a:t>更复杂的“混合决策树”甚至可以在结点</a:t>
            </a:r>
            <a:endParaRPr lang="zh-CN" altLang="en-US" sz="2400">
              <a:solidFill>
                <a:srgbClr val="000000"/>
              </a:solidFill>
              <a:latin typeface="微软雅黑" panose="020B0503020204020204" charset="-122"/>
            </a:endParaRPr>
          </a:p>
          <a:p>
            <a:pPr>
              <a:lnSpc>
                <a:spcPts val="2810"/>
              </a:lnSpc>
            </a:pPr>
            <a:r>
              <a:rPr lang="zh-CN" altLang="en-US" sz="2400">
                <a:solidFill>
                  <a:srgbClr val="000000"/>
                </a:solidFill>
                <a:latin typeface="微软雅黑" panose="020B0503020204020204" charset="-122"/>
              </a:rPr>
              <a:t>嵌入神经网络或其他非线性模型</a:t>
            </a:r>
            <a:endParaRPr lang="zh-CN" altLang="en-US" sz="2400">
              <a:solidFill>
                <a:srgbClr val="000000"/>
              </a:solidFill>
              <a:latin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 1"/>
          <p:cNvSpPr/>
          <p:nvPr/>
        </p:nvSpPr>
        <p:spPr>
          <a:xfrm>
            <a:off x="1016990" y="2069973"/>
            <a:ext cx="5161814" cy="13717"/>
          </a:xfrm>
          <a:custGeom>
            <a:avLst/>
            <a:gdLst/>
            <a:ahLst/>
            <a:cxnLst/>
            <a:rect l="0" t="0" r="0" b="0"/>
            <a:pathLst>
              <a:path w="5161814" h="13717">
                <a:moveTo>
                  <a:pt x="0" y="0"/>
                </a:moveTo>
                <a:lnTo>
                  <a:pt x="1720621" y="0"/>
                </a:lnTo>
                <a:lnTo>
                  <a:pt x="3441218" y="0"/>
                </a:lnTo>
                <a:lnTo>
                  <a:pt x="5161813" y="0"/>
                </a:lnTo>
                <a:lnTo>
                  <a:pt x="5161813" y="13716"/>
                </a:lnTo>
                <a:lnTo>
                  <a:pt x="3441218" y="13716"/>
                </a:lnTo>
                <a:lnTo>
                  <a:pt x="1720621" y="13716"/>
                </a:lnTo>
                <a:lnTo>
                  <a:pt x="0" y="13716"/>
                </a:lnTo>
                <a:close/>
              </a:path>
            </a:pathLst>
          </a:custGeom>
          <a:solidFill>
            <a:srgbClr val="80C000"/>
          </a:solidFill>
          <a:ln w="12700" cap="flat" cmpd="sng" algn="ctr">
            <a:solidFill>
              <a:srgbClr val="000000">
                <a:alpha val="0"/>
              </a:srgb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任意多边形 2"/>
          <p:cNvSpPr/>
          <p:nvPr/>
        </p:nvSpPr>
        <p:spPr>
          <a:xfrm>
            <a:off x="1016990" y="3260216"/>
            <a:ext cx="5004843" cy="12194"/>
          </a:xfrm>
          <a:custGeom>
            <a:avLst/>
            <a:gdLst/>
            <a:ahLst/>
            <a:cxnLst/>
            <a:rect l="0" t="0" r="0" b="0"/>
            <a:pathLst>
              <a:path w="5004843" h="12194">
                <a:moveTo>
                  <a:pt x="0" y="0"/>
                </a:moveTo>
                <a:lnTo>
                  <a:pt x="1668298" y="0"/>
                </a:lnTo>
                <a:lnTo>
                  <a:pt x="3336569" y="0"/>
                </a:lnTo>
                <a:lnTo>
                  <a:pt x="5004842" y="0"/>
                </a:lnTo>
                <a:lnTo>
                  <a:pt x="5004842" y="12193"/>
                </a:lnTo>
                <a:lnTo>
                  <a:pt x="3336569" y="12193"/>
                </a:lnTo>
                <a:lnTo>
                  <a:pt x="1668298" y="12193"/>
                </a:lnTo>
                <a:lnTo>
                  <a:pt x="0" y="12193"/>
                </a:lnTo>
                <a:close/>
              </a:path>
            </a:pathLst>
          </a:custGeom>
          <a:solidFill>
            <a:srgbClr val="80C000"/>
          </a:solidFill>
          <a:ln w="12700" cap="flat" cmpd="sng" algn="ctr">
            <a:solidFill>
              <a:srgbClr val="000000">
                <a:alpha val="0"/>
              </a:srgb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218541" y="321726"/>
            <a:ext cx="2872581" cy="34733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685"/>
              </a:lnSpc>
            </a:pPr>
            <a:r>
              <a:rPr lang="zh-CN" altLang="en-US" sz="2795">
                <a:solidFill>
                  <a:srgbClr val="000000"/>
                </a:solidFill>
                <a:latin typeface="微软雅黑" panose="020B0503020204020204" charset="-122"/>
              </a:rPr>
              <a:t>决策树常用软件包</a:t>
            </a:r>
            <a:endParaRPr lang="zh-CN" altLang="en-US" sz="2795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59917" y="1247266"/>
            <a:ext cx="2240998" cy="35067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910"/>
              </a:lnSpc>
            </a:pPr>
            <a:r>
              <a:rPr lang="en-US" altLang="zh-CN" sz="2400">
                <a:solidFill>
                  <a:srgbClr val="000000"/>
                </a:solidFill>
                <a:latin typeface="Wingdings" panose="05000000000000000000"/>
              </a:rPr>
              <a:t></a:t>
            </a:r>
            <a:r>
              <a:rPr lang="en-US" altLang="zh-CN" sz="2400">
                <a:solidFill>
                  <a:srgbClr val="000000"/>
                </a:solidFill>
                <a:latin typeface="Times New Roman" panose="02020603050405020304"/>
              </a:rPr>
              <a:t>ID3, C4.5, C5.0</a:t>
            </a:r>
            <a:endParaRPr lang="zh-CN" altLang="en-US" sz="2400">
              <a:solidFill>
                <a:srgbClr val="000000"/>
              </a:solidFill>
              <a:latin typeface="Times New Roman" panose="02020603050405020304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017117" y="1765810"/>
            <a:ext cx="4056560" cy="32566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660"/>
              </a:lnSpc>
            </a:pPr>
            <a:r>
              <a:rPr lang="en-US" altLang="zh-CN" sz="2195">
                <a:solidFill>
                  <a:srgbClr val="80C000"/>
                </a:solidFill>
                <a:latin typeface="Times New Roman" panose="02020603050405020304"/>
              </a:rPr>
              <a:t>http://www.rulequest.com/Personal/</a:t>
            </a:r>
            <a:endParaRPr lang="zh-CN" altLang="en-US" sz="2195">
              <a:solidFill>
                <a:srgbClr val="80C000"/>
              </a:solidFill>
              <a:latin typeface="Times New Roman" panose="02020603050405020304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59917" y="2466720"/>
            <a:ext cx="779059" cy="35067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910"/>
              </a:lnSpc>
            </a:pPr>
            <a:r>
              <a:rPr lang="en-US" altLang="zh-CN" sz="2400">
                <a:solidFill>
                  <a:srgbClr val="000000"/>
                </a:solidFill>
                <a:latin typeface="Wingdings" panose="05000000000000000000"/>
              </a:rPr>
              <a:t></a:t>
            </a:r>
            <a:r>
              <a:rPr lang="en-US" altLang="zh-CN" sz="2400">
                <a:solidFill>
                  <a:srgbClr val="000000"/>
                </a:solidFill>
                <a:latin typeface="Times New Roman" panose="02020603050405020304"/>
              </a:rPr>
              <a:t>J4.8</a:t>
            </a:r>
            <a:endParaRPr lang="zh-CN" altLang="en-US" sz="2400">
              <a:solidFill>
                <a:srgbClr val="000000"/>
              </a:solidFill>
              <a:latin typeface="Times New Roman" panose="02020603050405020304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979678" y="2912410"/>
            <a:ext cx="3942682" cy="30777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430"/>
              </a:lnSpc>
            </a:pPr>
            <a:r>
              <a:rPr lang="en-US" altLang="zh-CN" sz="2005">
                <a:solidFill>
                  <a:srgbClr val="80C000"/>
                </a:solidFill>
                <a:latin typeface="Times New Roman" panose="02020603050405020304"/>
              </a:rPr>
              <a:t>http://www.cs.waikato.ac.nz/ml/weka/</a:t>
            </a:r>
            <a:endParaRPr lang="zh-CN" altLang="en-US" sz="2005">
              <a:solidFill>
                <a:srgbClr val="80C000"/>
              </a:solidFill>
              <a:latin typeface="Times New Roman" panose="02020603050405020304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59917" y="3655821"/>
            <a:ext cx="1274388" cy="35067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910"/>
              </a:lnSpc>
            </a:pPr>
            <a:r>
              <a:rPr lang="zh-CN" altLang="en-US" sz="2400">
                <a:solidFill>
                  <a:srgbClr val="000000"/>
                </a:solidFill>
                <a:latin typeface="Wingdings" panose="05000000000000000000"/>
              </a:rPr>
              <a:t> </a:t>
            </a:r>
            <a:r>
              <a:rPr lang="en-US" altLang="zh-CN" sz="2400">
                <a:solidFill>
                  <a:srgbClr val="000000"/>
                </a:solidFill>
                <a:latin typeface="Times New Roman" panose="02020603050405020304"/>
              </a:rPr>
              <a:t>… …</a:t>
            </a:r>
            <a:endParaRPr lang="zh-CN" altLang="en-US" sz="2400">
              <a:solidFill>
                <a:srgbClr val="000000"/>
              </a:solidFill>
              <a:latin typeface="Times New Roman" panose="02020603050405020304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 1"/>
          <p:cNvSpPr/>
          <p:nvPr/>
        </p:nvSpPr>
        <p:spPr>
          <a:xfrm>
            <a:off x="291845" y="2131314"/>
            <a:ext cx="4146806" cy="723901"/>
          </a:xfrm>
          <a:custGeom>
            <a:avLst/>
            <a:gdLst/>
            <a:ahLst/>
            <a:cxnLst/>
            <a:rect l="0" t="0" r="0" b="0"/>
            <a:pathLst>
              <a:path w="4146806" h="723901">
                <a:moveTo>
                  <a:pt x="0" y="723900"/>
                </a:moveTo>
                <a:lnTo>
                  <a:pt x="4146805" y="723900"/>
                </a:lnTo>
                <a:lnTo>
                  <a:pt x="4146805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254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任意多边形 2"/>
          <p:cNvSpPr/>
          <p:nvPr/>
        </p:nvSpPr>
        <p:spPr>
          <a:xfrm>
            <a:off x="287274" y="2907029"/>
            <a:ext cx="7062217" cy="728474"/>
          </a:xfrm>
          <a:custGeom>
            <a:avLst/>
            <a:gdLst/>
            <a:ahLst/>
            <a:cxnLst/>
            <a:rect l="0" t="0" r="0" b="0"/>
            <a:pathLst>
              <a:path w="7062217" h="728474">
                <a:moveTo>
                  <a:pt x="0" y="728473"/>
                </a:moveTo>
                <a:lnTo>
                  <a:pt x="7062216" y="728473"/>
                </a:lnTo>
                <a:lnTo>
                  <a:pt x="7062216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254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任意多边形 3"/>
          <p:cNvSpPr/>
          <p:nvPr/>
        </p:nvSpPr>
        <p:spPr>
          <a:xfrm>
            <a:off x="294893" y="4443221"/>
            <a:ext cx="7344158" cy="728474"/>
          </a:xfrm>
          <a:custGeom>
            <a:avLst/>
            <a:gdLst/>
            <a:ahLst/>
            <a:cxnLst/>
            <a:rect l="0" t="0" r="0" b="0"/>
            <a:pathLst>
              <a:path w="7344158" h="728474">
                <a:moveTo>
                  <a:pt x="0" y="728473"/>
                </a:moveTo>
                <a:lnTo>
                  <a:pt x="7344157" y="728473"/>
                </a:lnTo>
                <a:lnTo>
                  <a:pt x="7344157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254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任意多边形 4"/>
          <p:cNvSpPr/>
          <p:nvPr/>
        </p:nvSpPr>
        <p:spPr>
          <a:xfrm>
            <a:off x="3323082" y="3412997"/>
            <a:ext cx="3010790" cy="23369"/>
          </a:xfrm>
          <a:custGeom>
            <a:avLst/>
            <a:gdLst/>
            <a:ahLst/>
            <a:cxnLst/>
            <a:rect l="0" t="0" r="0" b="0"/>
            <a:pathLst>
              <a:path w="3010790" h="23369">
                <a:moveTo>
                  <a:pt x="0" y="23368"/>
                </a:moveTo>
                <a:lnTo>
                  <a:pt x="3010789" y="0"/>
                </a:lnTo>
              </a:path>
            </a:pathLst>
          </a:cu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任意多边形 5"/>
          <p:cNvSpPr/>
          <p:nvPr/>
        </p:nvSpPr>
        <p:spPr>
          <a:xfrm>
            <a:off x="3998976" y="3480815"/>
            <a:ext cx="2491740" cy="338330"/>
          </a:xfrm>
          <a:custGeom>
            <a:avLst/>
            <a:gdLst/>
            <a:ahLst/>
            <a:cxnLst/>
            <a:rect l="0" t="0" r="0" b="0"/>
            <a:pathLst>
              <a:path w="2491740" h="338330">
                <a:moveTo>
                  <a:pt x="0" y="338329"/>
                </a:moveTo>
                <a:lnTo>
                  <a:pt x="2491739" y="338329"/>
                </a:lnTo>
                <a:lnTo>
                  <a:pt x="2491739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99"/>
          </a:solidFill>
          <a:ln w="12700" cap="flat" cmpd="sng" algn="ctr">
            <a:solidFill>
              <a:srgbClr val="000000">
                <a:alpha val="0"/>
              </a:srgb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任意多边形 6"/>
          <p:cNvSpPr/>
          <p:nvPr/>
        </p:nvSpPr>
        <p:spPr>
          <a:xfrm>
            <a:off x="3900678" y="4947665"/>
            <a:ext cx="2802637" cy="3176"/>
          </a:xfrm>
          <a:custGeom>
            <a:avLst/>
            <a:gdLst/>
            <a:ahLst/>
            <a:cxnLst/>
            <a:rect l="0" t="0" r="0" b="0"/>
            <a:pathLst>
              <a:path w="2802637" h="3176">
                <a:moveTo>
                  <a:pt x="0" y="0"/>
                </a:moveTo>
                <a:lnTo>
                  <a:pt x="2802636" y="3175"/>
                </a:lnTo>
              </a:path>
            </a:pathLst>
          </a:cu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任意多边形 7"/>
          <p:cNvSpPr/>
          <p:nvPr/>
        </p:nvSpPr>
        <p:spPr>
          <a:xfrm>
            <a:off x="5599176" y="5020055"/>
            <a:ext cx="2490217" cy="583693"/>
          </a:xfrm>
          <a:custGeom>
            <a:avLst/>
            <a:gdLst/>
            <a:ahLst/>
            <a:cxnLst/>
            <a:rect l="0" t="0" r="0" b="0"/>
            <a:pathLst>
              <a:path w="2490217" h="583693">
                <a:moveTo>
                  <a:pt x="0" y="583692"/>
                </a:moveTo>
                <a:lnTo>
                  <a:pt x="2490216" y="583692"/>
                </a:lnTo>
                <a:lnTo>
                  <a:pt x="2490216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99"/>
          </a:solidFill>
          <a:ln w="12700" cap="flat" cmpd="sng" algn="ctr">
            <a:solidFill>
              <a:srgbClr val="000000">
                <a:alpha val="0"/>
              </a:srgb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 8"/>
          <p:cNvSpPr/>
          <p:nvPr/>
        </p:nvSpPr>
        <p:spPr>
          <a:xfrm>
            <a:off x="691895" y="3660647"/>
            <a:ext cx="2831594" cy="280418"/>
          </a:xfrm>
          <a:custGeom>
            <a:avLst/>
            <a:gdLst/>
            <a:ahLst/>
            <a:cxnLst/>
            <a:rect l="0" t="0" r="0" b="0"/>
            <a:pathLst>
              <a:path w="2831594" h="280418">
                <a:moveTo>
                  <a:pt x="0" y="280417"/>
                </a:moveTo>
                <a:lnTo>
                  <a:pt x="2831593" y="280417"/>
                </a:lnTo>
                <a:lnTo>
                  <a:pt x="2831593" y="0"/>
                </a:lnTo>
                <a:lnTo>
                  <a:pt x="0" y="0"/>
                </a:lnTo>
                <a:close/>
              </a:path>
            </a:pathLst>
          </a:custGeom>
          <a:solidFill>
            <a:srgbClr val="FFCCFF"/>
          </a:solidFill>
          <a:ln w="12700" cap="flat" cmpd="sng" algn="ctr">
            <a:solidFill>
              <a:srgbClr val="000000">
                <a:alpha val="0"/>
              </a:srgb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 descr="ws_7CBC.tmp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279400" y="952500"/>
            <a:ext cx="7670800" cy="5448300"/>
          </a:xfrm>
          <a:prstGeom prst="rect">
            <a:avLst/>
          </a:prstGeom>
        </p:spPr>
      </p:pic>
      <p:pic>
        <p:nvPicPr>
          <p:cNvPr id="11" name="图片 10" descr="ws_7CBD.tmp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218541" y="321726"/>
            <a:ext cx="1436291" cy="34733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685"/>
              </a:lnSpc>
            </a:pPr>
            <a:r>
              <a:rPr lang="zh-CN" altLang="en-US" sz="2795">
                <a:solidFill>
                  <a:srgbClr val="000000"/>
                </a:solidFill>
                <a:latin typeface="微软雅黑" panose="020B0503020204020204" charset="-122"/>
              </a:rPr>
              <a:t>基本算法</a:t>
            </a:r>
            <a:endParaRPr lang="zh-CN" altLang="en-US" sz="2795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530216" y="1940941"/>
            <a:ext cx="1154162" cy="21993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30"/>
              </a:lnSpc>
            </a:pPr>
            <a:r>
              <a:rPr lang="zh-CN" altLang="en-US">
                <a:solidFill>
                  <a:srgbClr val="0000FF"/>
                </a:solidFill>
                <a:latin typeface="微软雅黑" panose="020B0503020204020204" charset="-122"/>
              </a:rPr>
              <a:t>递归返回，</a:t>
            </a:r>
            <a:endParaRPr lang="zh-CN" altLang="en-US">
              <a:solidFill>
                <a:srgbClr val="0000FF"/>
              </a:solidFill>
              <a:latin typeface="微软雅黑" panose="020B0503020204020204" charset="-122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530216" y="2165350"/>
            <a:ext cx="730969" cy="26289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80"/>
              </a:lnSpc>
            </a:pPr>
            <a:r>
              <a:rPr lang="zh-CN" altLang="en-US">
                <a:solidFill>
                  <a:srgbClr val="0000FF"/>
                </a:solidFill>
                <a:latin typeface="微软雅黑" panose="020B0503020204020204" charset="-122"/>
              </a:rPr>
              <a:t>情形</a:t>
            </a:r>
            <a:r>
              <a:rPr lang="en-US" altLang="zh-CN">
                <a:solidFill>
                  <a:srgbClr val="0000FF"/>
                </a:solidFill>
                <a:latin typeface="Times New Roman" panose="02020603050405020304"/>
              </a:rPr>
              <a:t>(1)</a:t>
            </a:r>
            <a:endParaRPr lang="zh-CN" altLang="en-US">
              <a:solidFill>
                <a:srgbClr val="0000FF"/>
              </a:solidFill>
              <a:latin typeface="Times New Roman" panose="02020603050405020304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7441438" y="2719704"/>
            <a:ext cx="1154162" cy="21993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30"/>
              </a:lnSpc>
            </a:pPr>
            <a:r>
              <a:rPr lang="zh-CN" altLang="en-US">
                <a:solidFill>
                  <a:srgbClr val="0000FF"/>
                </a:solidFill>
                <a:latin typeface="微软雅黑" panose="020B0503020204020204" charset="-122"/>
              </a:rPr>
              <a:t>递归返回，</a:t>
            </a:r>
            <a:endParaRPr lang="zh-CN" altLang="en-US">
              <a:solidFill>
                <a:srgbClr val="0000FF"/>
              </a:solidFill>
              <a:latin typeface="微软雅黑" panose="020B0503020204020204" charset="-122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7441438" y="2944114"/>
            <a:ext cx="730969" cy="26289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80"/>
              </a:lnSpc>
            </a:pPr>
            <a:r>
              <a:rPr lang="zh-CN" altLang="en-US">
                <a:solidFill>
                  <a:srgbClr val="0000FF"/>
                </a:solidFill>
                <a:latin typeface="微软雅黑" panose="020B0503020204020204" charset="-122"/>
              </a:rPr>
              <a:t>情形</a:t>
            </a:r>
            <a:r>
              <a:rPr lang="en-US" altLang="zh-CN">
                <a:solidFill>
                  <a:srgbClr val="0000FF"/>
                </a:solidFill>
                <a:latin typeface="Times New Roman" panose="02020603050405020304"/>
              </a:rPr>
              <a:t>(2)</a:t>
            </a:r>
            <a:endParaRPr lang="zh-CN" altLang="en-US">
              <a:solidFill>
                <a:srgbClr val="0000FF"/>
              </a:solidFill>
              <a:latin typeface="Times New Roman" panose="02020603050405020304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7742555" y="4255261"/>
            <a:ext cx="1154162" cy="21993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30"/>
              </a:lnSpc>
            </a:pPr>
            <a:r>
              <a:rPr lang="zh-CN" altLang="en-US">
                <a:solidFill>
                  <a:srgbClr val="0000FF"/>
                </a:solidFill>
                <a:latin typeface="微软雅黑" panose="020B0503020204020204" charset="-122"/>
              </a:rPr>
              <a:t>递归返回，</a:t>
            </a:r>
            <a:endParaRPr lang="zh-CN" altLang="en-US">
              <a:solidFill>
                <a:srgbClr val="0000FF"/>
              </a:solidFill>
              <a:latin typeface="微软雅黑" panose="020B0503020204020204" charset="-122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7742555" y="4479671"/>
            <a:ext cx="730969" cy="26289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80"/>
              </a:lnSpc>
            </a:pPr>
            <a:r>
              <a:rPr lang="zh-CN" altLang="en-US">
                <a:solidFill>
                  <a:srgbClr val="0000FF"/>
                </a:solidFill>
                <a:latin typeface="微软雅黑" panose="020B0503020204020204" charset="-122"/>
              </a:rPr>
              <a:t>情形</a:t>
            </a:r>
            <a:r>
              <a:rPr lang="en-US" altLang="zh-CN">
                <a:solidFill>
                  <a:srgbClr val="0000FF"/>
                </a:solidFill>
                <a:latin typeface="Times New Roman" panose="02020603050405020304"/>
              </a:rPr>
              <a:t>(3)</a:t>
            </a:r>
            <a:endParaRPr lang="zh-CN" altLang="en-US">
              <a:solidFill>
                <a:srgbClr val="0000FF"/>
              </a:solidFill>
              <a:latin typeface="Times New Roman" panose="02020603050405020304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4091685" y="3563274"/>
            <a:ext cx="2257028" cy="194284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535"/>
              </a:lnSpc>
            </a:pPr>
            <a:r>
              <a:rPr lang="zh-CN" altLang="en-US" sz="1595">
                <a:solidFill>
                  <a:srgbClr val="000000"/>
                </a:solidFill>
                <a:latin typeface="微软雅黑" panose="020B0503020204020204" charset="-122"/>
              </a:rPr>
              <a:t>利用当前结点的后验分布</a:t>
            </a:r>
            <a:endParaRPr lang="zh-CN" altLang="en-US" sz="1595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5691885" y="5110515"/>
            <a:ext cx="2257028" cy="43601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535"/>
              </a:lnSpc>
            </a:pPr>
            <a:r>
              <a:rPr lang="zh-CN" altLang="en-US" sz="1595">
                <a:solidFill>
                  <a:srgbClr val="000000"/>
                </a:solidFill>
                <a:latin typeface="微软雅黑" panose="020B0503020204020204" charset="-122"/>
              </a:rPr>
              <a:t>将父结点的样本分布作为</a:t>
            </a:r>
            <a:endParaRPr lang="zh-CN" altLang="en-US" sz="1595">
              <a:solidFill>
                <a:srgbClr val="000000"/>
              </a:solidFill>
              <a:latin typeface="微软雅黑" panose="020B0503020204020204" charset="-122"/>
            </a:endParaRPr>
          </a:p>
          <a:p>
            <a:pPr>
              <a:lnSpc>
                <a:spcPts val="1860"/>
              </a:lnSpc>
            </a:pPr>
            <a:r>
              <a:rPr lang="zh-CN" altLang="en-US" sz="1595">
                <a:solidFill>
                  <a:srgbClr val="000000"/>
                </a:solidFill>
                <a:latin typeface="微软雅黑" panose="020B0503020204020204" charset="-122"/>
              </a:rPr>
              <a:t>当前结点的先验分布</a:t>
            </a:r>
            <a:endParaRPr lang="zh-CN" altLang="en-US" sz="1595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3974591" y="5755233"/>
            <a:ext cx="1384995" cy="21993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30"/>
              </a:lnSpc>
            </a:pPr>
            <a:r>
              <a:rPr lang="zh-CN" altLang="en-US">
                <a:solidFill>
                  <a:srgbClr val="FF0000"/>
                </a:solidFill>
                <a:latin typeface="微软雅黑" panose="020B0503020204020204" charset="-122"/>
              </a:rPr>
              <a:t>决策树算法的</a:t>
            </a:r>
            <a:endParaRPr lang="zh-CN" altLang="en-US">
              <a:solidFill>
                <a:srgbClr val="FF0000"/>
              </a:solidFill>
              <a:latin typeface="微软雅黑" panose="020B0503020204020204" charset="-122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4432046" y="6021933"/>
            <a:ext cx="461665" cy="21993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30"/>
              </a:lnSpc>
            </a:pPr>
            <a:r>
              <a:rPr lang="zh-CN" altLang="en-US">
                <a:solidFill>
                  <a:srgbClr val="FF0000"/>
                </a:solidFill>
                <a:latin typeface="微软雅黑" panose="020B0503020204020204" charset="-122"/>
              </a:rPr>
              <a:t>核心</a:t>
            </a:r>
            <a:endParaRPr lang="zh-CN" altLang="en-US">
              <a:solidFill>
                <a:srgbClr val="FF0000"/>
              </a:solidFill>
              <a:latin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/>
          <p:cNvSpPr txBox="1"/>
          <p:nvPr/>
        </p:nvSpPr>
        <p:spPr>
          <a:xfrm>
            <a:off x="218541" y="321726"/>
            <a:ext cx="1436291" cy="34733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685"/>
              </a:lnSpc>
            </a:pPr>
            <a:r>
              <a:rPr lang="zh-CN" altLang="en-US" sz="2795">
                <a:solidFill>
                  <a:srgbClr val="000000"/>
                </a:solidFill>
                <a:latin typeface="微软雅黑" panose="020B0503020204020204" charset="-122"/>
              </a:rPr>
              <a:t>信息增益</a:t>
            </a:r>
            <a:endParaRPr lang="zh-CN" altLang="en-US" sz="2795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767204" y="357121"/>
            <a:ext cx="1882375" cy="30777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430"/>
              </a:lnSpc>
            </a:pPr>
            <a:r>
              <a:rPr lang="en-US" altLang="zh-CN" sz="2005">
                <a:solidFill>
                  <a:srgbClr val="000000"/>
                </a:solidFill>
                <a:latin typeface="Times New Roman" panose="02020603050405020304"/>
              </a:rPr>
              <a:t>(information gain)</a:t>
            </a:r>
            <a:endParaRPr lang="zh-CN" altLang="en-US" sz="2005">
              <a:solidFill>
                <a:srgbClr val="000000"/>
              </a:solidFill>
              <a:latin typeface="Times New Roman" panose="02020603050405020304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52602" y="1072481"/>
            <a:ext cx="7308091" cy="30777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430"/>
              </a:lnSpc>
            </a:pPr>
            <a:r>
              <a:rPr lang="zh-CN" altLang="en-US" sz="2195">
                <a:solidFill>
                  <a:srgbClr val="000000"/>
                </a:solidFill>
                <a:latin typeface="微软雅黑" panose="020B0503020204020204" charset="-122"/>
              </a:rPr>
              <a:t>信息熵 </a:t>
            </a:r>
            <a:r>
              <a:rPr lang="en-US" altLang="zh-CN" sz="2005">
                <a:solidFill>
                  <a:srgbClr val="000000"/>
                </a:solidFill>
                <a:latin typeface="Times New Roman" panose="02020603050405020304"/>
              </a:rPr>
              <a:t>(entropy) </a:t>
            </a:r>
            <a:r>
              <a:rPr lang="zh-CN" altLang="en-US" sz="2195">
                <a:solidFill>
                  <a:srgbClr val="000000"/>
                </a:solidFill>
                <a:latin typeface="微软雅黑" panose="020B0503020204020204" charset="-122"/>
              </a:rPr>
              <a:t>是度量样本集合“</a:t>
            </a:r>
            <a:r>
              <a:rPr lang="zh-CN" altLang="en-US" sz="2195">
                <a:solidFill>
                  <a:srgbClr val="FF0000"/>
                </a:solidFill>
                <a:latin typeface="微软雅黑" panose="020B0503020204020204" charset="-122"/>
              </a:rPr>
              <a:t>纯度</a:t>
            </a:r>
            <a:r>
              <a:rPr lang="zh-CN" altLang="en-US" sz="2195">
                <a:solidFill>
                  <a:srgbClr val="000000"/>
                </a:solidFill>
                <a:latin typeface="微软雅黑" panose="020B0503020204020204" charset="-122"/>
              </a:rPr>
              <a:t>”最常用的一种指标</a:t>
            </a:r>
            <a:endParaRPr lang="zh-CN" altLang="en-US" sz="2195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187624" y="3819048"/>
            <a:ext cx="4608512" cy="538609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110"/>
              </a:lnSpc>
            </a:pPr>
            <a:r>
              <a:rPr lang="en-US" altLang="zh-CN" sz="2195">
                <a:solidFill>
                  <a:srgbClr val="000000"/>
                </a:solidFill>
                <a:latin typeface="微软雅黑" panose="020B0503020204020204" charset="-122"/>
              </a:rPr>
              <a:t>Ent(D) </a:t>
            </a:r>
            <a:r>
              <a:rPr lang="zh-CN" altLang="en-US" sz="2195">
                <a:solidFill>
                  <a:srgbClr val="000000"/>
                </a:solidFill>
                <a:latin typeface="微软雅黑" panose="020B0503020204020204" charset="-122"/>
              </a:rPr>
              <a:t>的值越</a:t>
            </a:r>
            <a:r>
              <a:rPr lang="zh-CN" altLang="en-US" sz="2195">
                <a:solidFill>
                  <a:srgbClr val="FF0000"/>
                </a:solidFill>
                <a:latin typeface="微软雅黑" panose="020B0503020204020204" charset="-122"/>
              </a:rPr>
              <a:t>小</a:t>
            </a:r>
            <a:r>
              <a:rPr lang="zh-CN" altLang="en-US" sz="2195">
                <a:solidFill>
                  <a:srgbClr val="000000"/>
                </a:solidFill>
                <a:latin typeface="微软雅黑" panose="020B0503020204020204" charset="-122"/>
              </a:rPr>
              <a:t>，则</a:t>
            </a:r>
            <a:r>
              <a:rPr lang="en-US" altLang="zh-CN" sz="2195">
                <a:solidFill>
                  <a:srgbClr val="000000"/>
                </a:solidFill>
                <a:latin typeface="微软雅黑" panose="020B0503020204020204" charset="-122"/>
              </a:rPr>
              <a:t>D</a:t>
            </a:r>
            <a:r>
              <a:rPr lang="zh-CN" altLang="en-US" sz="2195">
                <a:solidFill>
                  <a:srgbClr val="000000"/>
                </a:solidFill>
                <a:latin typeface="微软雅黑" panose="020B0503020204020204" charset="-122"/>
              </a:rPr>
              <a:t>的纯度越</a:t>
            </a:r>
            <a:r>
              <a:rPr lang="zh-CN" altLang="en-US" sz="2195">
                <a:solidFill>
                  <a:srgbClr val="FF0000"/>
                </a:solidFill>
                <a:latin typeface="微软雅黑" panose="020B0503020204020204" charset="-122"/>
              </a:rPr>
              <a:t>高</a:t>
            </a:r>
            <a:endParaRPr lang="zh-CN" altLang="en-US" sz="2195">
              <a:solidFill>
                <a:srgbClr val="FF0000"/>
              </a:solidFill>
              <a:latin typeface="微软雅黑" panose="020B0503020204020204" charset="-122"/>
            </a:endParaRPr>
          </a:p>
          <a:p>
            <a:pPr>
              <a:lnSpc>
                <a:spcPts val="2110"/>
              </a:lnSpc>
            </a:pPr>
            <a:endParaRPr lang="zh-CN" altLang="en-US" sz="2195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grpSp>
        <p:nvGrpSpPr>
          <p:cNvPr id="44" name="组合 43"/>
          <p:cNvGrpSpPr/>
          <p:nvPr/>
        </p:nvGrpSpPr>
        <p:grpSpPr>
          <a:xfrm>
            <a:off x="575360" y="1647189"/>
            <a:ext cx="7635748" cy="805300"/>
            <a:chOff x="575360" y="1647189"/>
            <a:chExt cx="7635748" cy="805300"/>
          </a:xfrm>
        </p:grpSpPr>
        <p:sp>
          <p:nvSpPr>
            <p:cNvPr id="36" name="TextBox 35"/>
            <p:cNvSpPr txBox="1"/>
            <p:nvPr/>
          </p:nvSpPr>
          <p:spPr>
            <a:xfrm>
              <a:off x="6991222" y="1763811"/>
              <a:ext cx="1219886" cy="307777"/>
            </a:xfrm>
            <a:prstGeom prst="rect">
              <a:avLst/>
            </a:prstGeom>
            <a:noFill/>
          </p:spPr>
          <p:txBody>
            <a:bodyPr vert="horz" wrap="none" lIns="0" tIns="0" rIns="0" bIns="0" rtlCol="0">
              <a:spAutoFit/>
            </a:bodyPr>
            <a:lstStyle/>
            <a:p>
              <a:pPr>
                <a:lnSpc>
                  <a:spcPts val="2425"/>
                </a:lnSpc>
              </a:pPr>
              <a:r>
                <a:rPr lang="zh-CN" altLang="en-US" sz="2195">
                  <a:solidFill>
                    <a:srgbClr val="000000"/>
                  </a:solidFill>
                  <a:latin typeface="微软雅黑" panose="020B0503020204020204" charset="-122"/>
                </a:rPr>
                <a:t>，则 </a:t>
              </a:r>
              <a:r>
                <a:rPr lang="en-US" altLang="zh-CN" sz="2195" i="1">
                  <a:solidFill>
                    <a:srgbClr val="000000"/>
                  </a:solidFill>
                  <a:latin typeface="Palatino Linotype" panose="02040502050505030304"/>
                </a:rPr>
                <a:t>D </a:t>
              </a:r>
              <a:r>
                <a:rPr lang="zh-CN" altLang="en-US" sz="2195">
                  <a:solidFill>
                    <a:srgbClr val="000000"/>
                  </a:solidFill>
                  <a:latin typeface="微软雅黑" panose="020B0503020204020204" charset="-122"/>
                </a:rPr>
                <a:t>的</a:t>
              </a:r>
              <a:endParaRPr lang="zh-CN" altLang="en-US" sz="2195">
                <a:solidFill>
                  <a:srgbClr val="000000"/>
                </a:solidFill>
                <a:latin typeface="微软雅黑" panose="020B0503020204020204" charset="-122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575360" y="1772816"/>
              <a:ext cx="6012864" cy="679673"/>
            </a:xfrm>
            <a:prstGeom prst="rect">
              <a:avLst/>
            </a:prstGeom>
            <a:noFill/>
          </p:spPr>
          <p:txBody>
            <a:bodyPr vert="horz" wrap="none" lIns="0" tIns="0" rIns="0" bIns="0" rtlCol="0">
              <a:spAutoFit/>
            </a:bodyPr>
            <a:lstStyle/>
            <a:p>
              <a:pPr>
                <a:lnSpc>
                  <a:spcPts val="2425"/>
                </a:lnSpc>
              </a:pPr>
              <a:r>
                <a:rPr lang="zh-CN" altLang="en-US" sz="2195">
                  <a:solidFill>
                    <a:srgbClr val="000000"/>
                  </a:solidFill>
                  <a:latin typeface="微软雅黑" panose="020B0503020204020204" charset="-122"/>
                </a:rPr>
                <a:t>假定当前样本集合 </a:t>
              </a:r>
              <a:r>
                <a:rPr lang="en-US" altLang="zh-CN" sz="2195" i="1">
                  <a:solidFill>
                    <a:srgbClr val="000000"/>
                  </a:solidFill>
                  <a:latin typeface="Palatino Linotype" panose="02040502050505030304"/>
                </a:rPr>
                <a:t>D </a:t>
              </a:r>
              <a:r>
                <a:rPr lang="zh-CN" altLang="en-US" sz="2195">
                  <a:solidFill>
                    <a:srgbClr val="000000"/>
                  </a:solidFill>
                  <a:latin typeface="微软雅黑" panose="020B0503020204020204" charset="-122"/>
                </a:rPr>
                <a:t>中第 </a:t>
              </a:r>
              <a:r>
                <a:rPr lang="en-US" altLang="zh-CN" sz="2195" i="1">
                  <a:solidFill>
                    <a:srgbClr val="000000"/>
                  </a:solidFill>
                  <a:latin typeface="Palatino Linotype" panose="02040502050505030304"/>
                </a:rPr>
                <a:t>k </a:t>
              </a:r>
              <a:r>
                <a:rPr lang="zh-CN" altLang="en-US" sz="2195">
                  <a:solidFill>
                    <a:srgbClr val="000000"/>
                  </a:solidFill>
                  <a:latin typeface="微软雅黑" panose="020B0503020204020204" charset="-122"/>
                </a:rPr>
                <a:t>类样本所占的比例为</a:t>
              </a:r>
              <a:endParaRPr lang="zh-CN" altLang="en-US" sz="2195">
                <a:solidFill>
                  <a:srgbClr val="000000"/>
                </a:solidFill>
                <a:latin typeface="微软雅黑" panose="020B0503020204020204" charset="-122"/>
              </a:endParaRPr>
            </a:p>
            <a:p>
              <a:pPr>
                <a:lnSpc>
                  <a:spcPts val="2880"/>
                </a:lnSpc>
              </a:pPr>
              <a:r>
                <a:rPr lang="zh-CN" altLang="en-US" sz="2195">
                  <a:solidFill>
                    <a:srgbClr val="FF0000"/>
                  </a:solidFill>
                  <a:latin typeface="微软雅黑" panose="020B0503020204020204" charset="-122"/>
                </a:rPr>
                <a:t>信息熵</a:t>
              </a:r>
              <a:r>
                <a:rPr lang="zh-CN" altLang="en-US" sz="2195">
                  <a:solidFill>
                    <a:srgbClr val="000000"/>
                  </a:solidFill>
                  <a:latin typeface="微软雅黑" panose="020B0503020204020204" charset="-122"/>
                </a:rPr>
                <a:t>定义为</a:t>
              </a:r>
              <a:endParaRPr lang="zh-CN" altLang="en-US" sz="2195">
                <a:solidFill>
                  <a:srgbClr val="000000"/>
                </a:solidFill>
                <a:latin typeface="微软雅黑" panose="020B0503020204020204" charset="-122"/>
              </a:endParaRPr>
            </a:p>
          </p:txBody>
        </p:sp>
        <p:graphicFrame>
          <p:nvGraphicFramePr>
            <p:cNvPr id="41" name="对象 40"/>
            <p:cNvGraphicFramePr>
              <a:graphicFrameLocks noChangeAspect="1"/>
            </p:cNvGraphicFramePr>
            <p:nvPr/>
          </p:nvGraphicFramePr>
          <p:xfrm>
            <a:off x="6545103" y="1647189"/>
            <a:ext cx="450850" cy="54102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81" name="Equation" r:id="rId1" imgW="4572000" imgH="5486400" progId="Equation.DSMT4">
                    <p:embed/>
                  </p:oleObj>
                </mc:Choice>
                <mc:Fallback>
                  <p:oleObj name="Equation" r:id="rId1" imgW="4572000" imgH="5486400" progId="Equation.DSMT4">
                    <p:embed/>
                    <p:pic>
                      <p:nvPicPr>
                        <p:cNvPr id="0" name="图片 1069"/>
                        <p:cNvPicPr/>
                        <p:nvPr/>
                      </p:nvPicPr>
                      <p:blipFill>
                        <a:blip r:embed="rId2"/>
                        <a:stretch>
                          <a:fillRect/>
                        </a:stretch>
                      </p:blipFill>
                      <p:spPr>
                        <a:xfrm>
                          <a:off x="6545103" y="1647189"/>
                          <a:ext cx="450850" cy="54102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42" name="对象 41"/>
          <p:cNvGraphicFramePr>
            <a:graphicFrameLocks noChangeAspect="1"/>
          </p:cNvGraphicFramePr>
          <p:nvPr/>
        </p:nvGraphicFramePr>
        <p:xfrm>
          <a:off x="1633464" y="2564904"/>
          <a:ext cx="3524876" cy="9613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2" name="Equation" r:id="rId3" imgW="40233600" imgH="10972800" progId="Equation.DSMT4">
                  <p:embed/>
                </p:oleObj>
              </mc:Choice>
              <mc:Fallback>
                <p:oleObj name="Equation" r:id="rId3" imgW="40233600" imgH="10972800" progId="Equation.DSMT4">
                  <p:embed/>
                  <p:pic>
                    <p:nvPicPr>
                      <p:cNvPr id="0" name="图片 1070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33464" y="2564904"/>
                        <a:ext cx="3524876" cy="9613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" name="对象 44"/>
          <p:cNvGraphicFramePr>
            <a:graphicFrameLocks noChangeAspect="1"/>
          </p:cNvGraphicFramePr>
          <p:nvPr/>
        </p:nvGraphicFramePr>
        <p:xfrm>
          <a:off x="415925" y="4292600"/>
          <a:ext cx="7581900" cy="1601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3" name="Equation" r:id="rId5" imgW="86563200" imgH="18288000" progId="Equation.DSMT4">
                  <p:embed/>
                </p:oleObj>
              </mc:Choice>
              <mc:Fallback>
                <p:oleObj name="Equation" r:id="rId5" imgW="86563200" imgH="18288000" progId="Equation.DSMT4">
                  <p:embed/>
                  <p:pic>
                    <p:nvPicPr>
                      <p:cNvPr id="0" name="对象 4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5925" y="4292600"/>
                        <a:ext cx="7581900" cy="16017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>
            <a:graphicFrameLocks noChangeAspect="1"/>
          </p:cNvGraphicFramePr>
          <p:nvPr/>
        </p:nvGraphicFramePr>
        <p:xfrm>
          <a:off x="500063" y="981075"/>
          <a:ext cx="6596062" cy="2082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11" name="Equation" r:id="rId1" imgW="75285600" imgH="23774400" progId="Equation.DSMT4">
                  <p:embed/>
                </p:oleObj>
              </mc:Choice>
              <mc:Fallback>
                <p:oleObj name="Equation" r:id="rId1" imgW="75285600" imgH="23774400" progId="Equation.DSMT4">
                  <p:embed/>
                  <p:pic>
                    <p:nvPicPr>
                      <p:cNvPr id="0" name="对象 4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0063" y="981075"/>
                        <a:ext cx="6596062" cy="2082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 1"/>
          <p:cNvSpPr/>
          <p:nvPr/>
        </p:nvSpPr>
        <p:spPr>
          <a:xfrm>
            <a:off x="3376421" y="3717797"/>
            <a:ext cx="895733" cy="1"/>
          </a:xfrm>
          <a:custGeom>
            <a:avLst/>
            <a:gdLst/>
            <a:ahLst/>
            <a:cxnLst/>
            <a:rect l="0" t="0" r="0" b="0"/>
            <a:pathLst>
              <a:path w="895733" h="1">
                <a:moveTo>
                  <a:pt x="0" y="0"/>
                </a:moveTo>
                <a:lnTo>
                  <a:pt x="895732" y="0"/>
                </a:lnTo>
              </a:path>
            </a:pathLst>
          </a:custGeom>
          <a:ln w="254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3" name="任意多边形 2"/>
          <p:cNvSpPr/>
          <p:nvPr/>
        </p:nvSpPr>
        <p:spPr>
          <a:xfrm>
            <a:off x="4694682" y="4045458"/>
            <a:ext cx="2108074" cy="1"/>
          </a:xfrm>
          <a:custGeom>
            <a:avLst/>
            <a:gdLst/>
            <a:ahLst/>
            <a:cxnLst/>
            <a:rect l="0" t="0" r="0" b="0"/>
            <a:pathLst>
              <a:path w="2108074" h="1">
                <a:moveTo>
                  <a:pt x="0" y="0"/>
                </a:moveTo>
                <a:lnTo>
                  <a:pt x="2108073" y="0"/>
                </a:lnTo>
              </a:path>
            </a:pathLst>
          </a:custGeom>
          <a:ln w="254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4" name="任意多边形 3"/>
          <p:cNvSpPr/>
          <p:nvPr/>
        </p:nvSpPr>
        <p:spPr>
          <a:xfrm>
            <a:off x="5085588" y="2965704"/>
            <a:ext cx="650748" cy="970788"/>
          </a:xfrm>
          <a:custGeom>
            <a:avLst/>
            <a:gdLst/>
            <a:ahLst/>
            <a:cxnLst/>
            <a:rect l="0" t="0" r="0" b="0"/>
            <a:pathLst>
              <a:path w="650748" h="970788">
                <a:moveTo>
                  <a:pt x="0" y="970787"/>
                </a:moveTo>
                <a:lnTo>
                  <a:pt x="650747" y="970787"/>
                </a:lnTo>
                <a:lnTo>
                  <a:pt x="650747" y="0"/>
                </a:lnTo>
                <a:lnTo>
                  <a:pt x="0" y="0"/>
                </a:lnTo>
                <a:close/>
              </a:path>
            </a:pathLst>
          </a:custGeom>
          <a:solidFill>
            <a:srgbClr val="FF99FF"/>
          </a:solidFill>
          <a:ln w="12700" cap="flat" cmpd="sng" algn="ctr">
            <a:solidFill>
              <a:srgbClr val="000000">
                <a:alpha val="0"/>
              </a:srgb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pic>
        <p:nvPicPr>
          <p:cNvPr id="5" name="图片 4" descr="ws_831E.tmp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3136900" y="1244600"/>
            <a:ext cx="1765300" cy="393700"/>
          </a:xfrm>
          <a:prstGeom prst="rect">
            <a:avLst/>
          </a:prstGeom>
        </p:spPr>
      </p:pic>
      <p:pic>
        <p:nvPicPr>
          <p:cNvPr id="6" name="图片 5" descr="ws_832F.tmp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12900" y="2882900"/>
            <a:ext cx="5207000" cy="2438400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323528" y="305891"/>
            <a:ext cx="7056419" cy="247503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685"/>
              </a:lnSpc>
              <a:tabLst>
                <a:tab pos="368300" algn="l"/>
                <a:tab pos="393700" algn="l"/>
                <a:tab pos="419100" algn="l"/>
              </a:tabLst>
              <a:defRPr/>
            </a:pPr>
            <a:r>
              <a:rPr lang="zh-CN" altLang="en-US" sz="2795">
                <a:solidFill>
                  <a:srgbClr val="FF0000"/>
                </a:solidFill>
                <a:latin typeface="微软雅黑" panose="020B0503020204020204" charset="-122"/>
              </a:rPr>
              <a:t>信息增益</a:t>
            </a:r>
            <a:endParaRPr lang="zh-CN" altLang="en-US" sz="2795">
              <a:solidFill>
                <a:srgbClr val="FF0000"/>
              </a:solidFill>
              <a:latin typeface="微软雅黑" panose="020B0503020204020204" charset="-122"/>
            </a:endParaRPr>
          </a:p>
          <a:p>
            <a:pPr>
              <a:lnSpc>
                <a:spcPts val="1000"/>
              </a:lnSpc>
              <a:tabLst>
                <a:tab pos="368300" algn="l"/>
                <a:tab pos="393700" algn="l"/>
                <a:tab pos="419100" algn="l"/>
              </a:tabLst>
              <a:defRPr/>
            </a:pPr>
            <a:endParaRPr lang="zh-CN" altLang="en-US" sz="2795">
              <a:solidFill>
                <a:srgbClr val="000000"/>
              </a:solidFill>
              <a:latin typeface="微软雅黑" panose="020B0503020204020204" charset="-122"/>
            </a:endParaRPr>
          </a:p>
          <a:p>
            <a:pPr>
              <a:lnSpc>
                <a:spcPts val="1000"/>
              </a:lnSpc>
              <a:tabLst>
                <a:tab pos="368300" algn="l"/>
                <a:tab pos="393700" algn="l"/>
                <a:tab pos="419100" algn="l"/>
              </a:tabLst>
              <a:defRPr/>
            </a:pPr>
            <a:endParaRPr lang="zh-CN" altLang="en-US" sz="2795">
              <a:solidFill>
                <a:srgbClr val="000000"/>
              </a:solidFill>
              <a:latin typeface="微软雅黑" panose="020B0503020204020204" charset="-122"/>
            </a:endParaRPr>
          </a:p>
          <a:p>
            <a:pPr>
              <a:lnSpc>
                <a:spcPts val="1000"/>
              </a:lnSpc>
              <a:tabLst>
                <a:tab pos="368300" algn="l"/>
                <a:tab pos="393700" algn="l"/>
                <a:tab pos="419100" algn="l"/>
              </a:tabLst>
              <a:defRPr/>
            </a:pPr>
            <a:endParaRPr lang="zh-CN" altLang="en-US" sz="2795">
              <a:solidFill>
                <a:srgbClr val="000000"/>
              </a:solidFill>
              <a:latin typeface="微软雅黑" panose="020B0503020204020204" charset="-122"/>
            </a:endParaRPr>
          </a:p>
          <a:p>
            <a:pPr>
              <a:lnSpc>
                <a:spcPts val="1000"/>
              </a:lnSpc>
              <a:tabLst>
                <a:tab pos="368300" algn="l"/>
                <a:tab pos="393700" algn="l"/>
                <a:tab pos="419100" algn="l"/>
              </a:tabLst>
              <a:defRPr/>
            </a:pPr>
            <a:endParaRPr lang="zh-CN" altLang="en-US" sz="2795">
              <a:solidFill>
                <a:srgbClr val="000000"/>
              </a:solidFill>
              <a:latin typeface="微软雅黑" panose="020B0503020204020204" charset="-122"/>
            </a:endParaRPr>
          </a:p>
          <a:p>
            <a:pPr>
              <a:lnSpc>
                <a:spcPts val="1000"/>
              </a:lnSpc>
              <a:tabLst>
                <a:tab pos="368300" algn="l"/>
                <a:tab pos="393700" algn="l"/>
                <a:tab pos="419100" algn="l"/>
              </a:tabLst>
              <a:defRPr/>
            </a:pPr>
            <a:endParaRPr lang="zh-CN" altLang="en-US" sz="2795">
              <a:solidFill>
                <a:srgbClr val="000000"/>
              </a:solidFill>
              <a:latin typeface="微软雅黑" panose="020B0503020204020204" charset="-122"/>
            </a:endParaRPr>
          </a:p>
          <a:p>
            <a:pPr>
              <a:lnSpc>
                <a:spcPts val="2525"/>
              </a:lnSpc>
              <a:tabLst>
                <a:tab pos="368300" algn="l"/>
                <a:tab pos="393700" algn="l"/>
                <a:tab pos="419100" algn="l"/>
              </a:tabLst>
              <a:defRPr/>
            </a:pPr>
            <a:r>
              <a:rPr lang="zh-CN" altLang="en-US" sz="2795">
                <a:solidFill>
                  <a:srgbClr val="000000"/>
                </a:solidFill>
                <a:latin typeface="微软雅黑" panose="020B0503020204020204" charset="-122"/>
              </a:rPr>
              <a:t>	</a:t>
            </a:r>
            <a:r>
              <a:rPr lang="zh-CN" altLang="en-US" sz="2200">
                <a:solidFill>
                  <a:srgbClr val="000000"/>
                </a:solidFill>
                <a:latin typeface="微软雅黑" panose="020B0503020204020204" charset="-122"/>
              </a:rPr>
              <a:t>离散属性 </a:t>
            </a:r>
            <a:r>
              <a:rPr lang="en-US" altLang="zh-CN" sz="2200" i="1">
                <a:solidFill>
                  <a:srgbClr val="000000"/>
                </a:solidFill>
                <a:latin typeface="Palatino Linotype" panose="02040502050505030304"/>
              </a:rPr>
              <a:t>a </a:t>
            </a:r>
            <a:r>
              <a:rPr lang="zh-CN" altLang="en-US" sz="2200">
                <a:solidFill>
                  <a:srgbClr val="000000"/>
                </a:solidFill>
                <a:latin typeface="微软雅黑" panose="020B0503020204020204" charset="-122"/>
              </a:rPr>
              <a:t>的取值：</a:t>
            </a:r>
            <a:endParaRPr lang="zh-CN" altLang="en-US" sz="2200">
              <a:solidFill>
                <a:srgbClr val="000000"/>
              </a:solidFill>
              <a:latin typeface="微软雅黑" panose="020B0503020204020204" charset="-122"/>
            </a:endParaRPr>
          </a:p>
          <a:p>
            <a:pPr>
              <a:lnSpc>
                <a:spcPts val="1000"/>
              </a:lnSpc>
              <a:tabLst>
                <a:tab pos="368300" algn="l"/>
                <a:tab pos="393700" algn="l"/>
                <a:tab pos="419100" algn="l"/>
              </a:tabLst>
              <a:defRPr/>
            </a:pPr>
            <a:endParaRPr lang="zh-CN" altLang="en-US" sz="2200">
              <a:solidFill>
                <a:srgbClr val="000000"/>
              </a:solidFill>
              <a:latin typeface="微软雅黑" panose="020B0503020204020204" charset="-122"/>
            </a:endParaRPr>
          </a:p>
          <a:p>
            <a:pPr>
              <a:lnSpc>
                <a:spcPts val="2870"/>
              </a:lnSpc>
              <a:tabLst>
                <a:tab pos="368300" algn="l"/>
                <a:tab pos="393700" algn="l"/>
                <a:tab pos="419100" algn="l"/>
              </a:tabLst>
              <a:defRPr/>
            </a:pPr>
            <a:r>
              <a:rPr lang="zh-CN" altLang="en-US" sz="2200">
                <a:solidFill>
                  <a:srgbClr val="000000"/>
                </a:solidFill>
                <a:latin typeface="微软雅黑" panose="020B0503020204020204" charset="-122"/>
              </a:rPr>
              <a:t>		</a:t>
            </a:r>
            <a:r>
              <a:rPr lang="en-US" altLang="zh-CN" sz="2200" i="1">
                <a:solidFill>
                  <a:srgbClr val="000000"/>
                </a:solidFill>
                <a:latin typeface="Palatino Linotype" panose="02040502050505030304"/>
              </a:rPr>
              <a:t>D</a:t>
            </a:r>
            <a:r>
              <a:rPr lang="en-US" altLang="zh-CN" sz="1465" i="1">
                <a:solidFill>
                  <a:srgbClr val="000000"/>
                </a:solidFill>
                <a:latin typeface="Palatino Linotype" panose="02040502050505030304"/>
              </a:rPr>
              <a:t>v</a:t>
            </a:r>
            <a:r>
              <a:rPr lang="en-US" altLang="zh-CN" sz="2200">
                <a:solidFill>
                  <a:srgbClr val="000000"/>
                </a:solidFill>
                <a:latin typeface="Times New Roman" panose="02020603050405020304"/>
              </a:rPr>
              <a:t>: </a:t>
            </a:r>
            <a:r>
              <a:rPr lang="en-US" altLang="zh-CN" sz="2200" i="1">
                <a:solidFill>
                  <a:srgbClr val="000000"/>
                </a:solidFill>
                <a:latin typeface="Palatino Linotype" panose="02040502050505030304"/>
              </a:rPr>
              <a:t>D </a:t>
            </a:r>
            <a:r>
              <a:rPr lang="zh-CN" altLang="en-US" sz="2200">
                <a:solidFill>
                  <a:srgbClr val="000000"/>
                </a:solidFill>
                <a:latin typeface="微软雅黑" panose="020B0503020204020204" charset="-122"/>
              </a:rPr>
              <a:t>中在 </a:t>
            </a:r>
            <a:r>
              <a:rPr lang="en-US" altLang="zh-CN" sz="2200" i="1">
                <a:solidFill>
                  <a:srgbClr val="000000"/>
                </a:solidFill>
                <a:latin typeface="Palatino Linotype" panose="02040502050505030304"/>
              </a:rPr>
              <a:t>a </a:t>
            </a:r>
            <a:r>
              <a:rPr lang="zh-CN" altLang="en-US" sz="2200">
                <a:solidFill>
                  <a:srgbClr val="000000"/>
                </a:solidFill>
                <a:latin typeface="微软雅黑" panose="020B0503020204020204" charset="-122"/>
              </a:rPr>
              <a:t>上取值 </a:t>
            </a:r>
            <a:r>
              <a:rPr lang="en-US" altLang="zh-CN" sz="2200">
                <a:solidFill>
                  <a:srgbClr val="000000"/>
                </a:solidFill>
                <a:latin typeface="Times New Roman" panose="02020603050405020304"/>
              </a:rPr>
              <a:t>= </a:t>
            </a:r>
            <a:r>
              <a:rPr lang="en-US" altLang="zh-CN" sz="2200" i="1">
                <a:solidFill>
                  <a:srgbClr val="000000"/>
                </a:solidFill>
                <a:latin typeface="Palatino Linotype" panose="02040502050505030304"/>
              </a:rPr>
              <a:t>a</a:t>
            </a:r>
            <a:r>
              <a:rPr lang="en-US" altLang="zh-CN" sz="1465" i="1">
                <a:solidFill>
                  <a:srgbClr val="000000"/>
                </a:solidFill>
                <a:latin typeface="Palatino Linotype" panose="02040502050505030304"/>
              </a:rPr>
              <a:t>v </a:t>
            </a:r>
            <a:r>
              <a:rPr lang="zh-CN" altLang="en-US" sz="2200">
                <a:solidFill>
                  <a:srgbClr val="000000"/>
                </a:solidFill>
                <a:latin typeface="微软雅黑" panose="020B0503020204020204" charset="-122"/>
              </a:rPr>
              <a:t>的样本集合</a:t>
            </a:r>
            <a:endParaRPr lang="zh-CN" altLang="en-US" sz="2200">
              <a:solidFill>
                <a:srgbClr val="000000"/>
              </a:solidFill>
              <a:latin typeface="微软雅黑" panose="020B0503020204020204" charset="-122"/>
            </a:endParaRPr>
          </a:p>
          <a:p>
            <a:pPr>
              <a:lnSpc>
                <a:spcPts val="1000"/>
              </a:lnSpc>
              <a:tabLst>
                <a:tab pos="368300" algn="l"/>
                <a:tab pos="393700" algn="l"/>
                <a:tab pos="419100" algn="l"/>
              </a:tabLst>
              <a:defRPr/>
            </a:pPr>
            <a:endParaRPr lang="zh-CN" altLang="en-US" sz="2200">
              <a:solidFill>
                <a:srgbClr val="000000"/>
              </a:solidFill>
              <a:latin typeface="微软雅黑" panose="020B0503020204020204" charset="-122"/>
            </a:endParaRPr>
          </a:p>
          <a:p>
            <a:pPr>
              <a:lnSpc>
                <a:spcPts val="1000"/>
              </a:lnSpc>
              <a:tabLst>
                <a:tab pos="368300" algn="l"/>
                <a:tab pos="393700" algn="l"/>
                <a:tab pos="419100" algn="l"/>
              </a:tabLst>
              <a:defRPr/>
            </a:pPr>
            <a:endParaRPr lang="zh-CN" altLang="en-US" sz="2200">
              <a:solidFill>
                <a:srgbClr val="000000"/>
              </a:solidFill>
              <a:latin typeface="微软雅黑" panose="020B0503020204020204" charset="-122"/>
            </a:endParaRPr>
          </a:p>
          <a:p>
            <a:pPr>
              <a:lnSpc>
                <a:spcPts val="3200"/>
              </a:lnSpc>
              <a:tabLst>
                <a:tab pos="368300" algn="l"/>
                <a:tab pos="393700" algn="l"/>
                <a:tab pos="419100" algn="l"/>
              </a:tabLst>
              <a:defRPr/>
            </a:pPr>
            <a:r>
              <a:rPr lang="zh-CN" altLang="en-US" sz="2200">
                <a:solidFill>
                  <a:srgbClr val="000000"/>
                </a:solidFill>
                <a:latin typeface="微软雅黑" panose="020B0503020204020204" charset="-122"/>
              </a:rPr>
              <a:t>			</a:t>
            </a:r>
            <a:r>
              <a:rPr lang="zh-CN" altLang="en-US" sz="2195">
                <a:solidFill>
                  <a:srgbClr val="000000"/>
                </a:solidFill>
                <a:latin typeface="微软雅黑" panose="020B0503020204020204" charset="-122"/>
              </a:rPr>
              <a:t>以属性 </a:t>
            </a:r>
            <a:r>
              <a:rPr lang="en-US" altLang="zh-CN" sz="2195" i="1">
                <a:solidFill>
                  <a:srgbClr val="000000"/>
                </a:solidFill>
                <a:latin typeface="Palatino Linotype" panose="02040502050505030304"/>
              </a:rPr>
              <a:t>a </a:t>
            </a:r>
            <a:r>
              <a:rPr lang="zh-CN" altLang="en-US" sz="2195">
                <a:solidFill>
                  <a:srgbClr val="000000"/>
                </a:solidFill>
                <a:latin typeface="微软雅黑" panose="020B0503020204020204" charset="-122"/>
              </a:rPr>
              <a:t>对数据集 </a:t>
            </a:r>
            <a:r>
              <a:rPr lang="en-US" altLang="zh-CN" sz="2195" i="1">
                <a:solidFill>
                  <a:srgbClr val="000000"/>
                </a:solidFill>
                <a:latin typeface="Palatino Linotype" panose="02040502050505030304"/>
              </a:rPr>
              <a:t>D </a:t>
            </a:r>
            <a:r>
              <a:rPr lang="zh-CN" altLang="en-US" sz="2195">
                <a:solidFill>
                  <a:srgbClr val="000000"/>
                </a:solidFill>
                <a:latin typeface="微软雅黑" panose="020B0503020204020204" charset="-122"/>
              </a:rPr>
              <a:t>进行划分所获得的</a:t>
            </a:r>
            <a:r>
              <a:rPr lang="zh-CN" altLang="en-US" sz="2195">
                <a:solidFill>
                  <a:srgbClr val="FF0000"/>
                </a:solidFill>
                <a:latin typeface="微软雅黑" panose="020B0503020204020204" charset="-122"/>
              </a:rPr>
              <a:t>信息增益</a:t>
            </a:r>
            <a:r>
              <a:rPr lang="zh-CN" altLang="en-US" sz="2195">
                <a:solidFill>
                  <a:srgbClr val="000000"/>
                </a:solidFill>
                <a:latin typeface="微软雅黑" panose="020B0503020204020204" charset="-122"/>
              </a:rPr>
              <a:t>为：</a:t>
            </a:r>
            <a:endParaRPr lang="zh-CN" altLang="en-US" sz="2195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656077" y="4634960"/>
            <a:ext cx="1795363" cy="245645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930"/>
              </a:lnSpc>
            </a:pPr>
            <a:r>
              <a:rPr lang="zh-CN" altLang="en-US" sz="2005">
                <a:solidFill>
                  <a:srgbClr val="0000FF"/>
                </a:solidFill>
                <a:latin typeface="微软雅黑" panose="020B0503020204020204" charset="-122"/>
              </a:rPr>
              <a:t>划分前的信息熵</a:t>
            </a:r>
            <a:endParaRPr lang="zh-CN" altLang="en-US" sz="2005">
              <a:solidFill>
                <a:srgbClr val="0000FF"/>
              </a:solidFill>
              <a:latin typeface="微软雅黑" panose="020B0503020204020204" charset="-122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656453" y="4634960"/>
            <a:ext cx="1795363" cy="245645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930"/>
              </a:lnSpc>
            </a:pPr>
            <a:r>
              <a:rPr lang="zh-CN" altLang="en-US" sz="2005">
                <a:solidFill>
                  <a:srgbClr val="0000FF"/>
                </a:solidFill>
                <a:latin typeface="微软雅黑" panose="020B0503020204020204" charset="-122"/>
              </a:rPr>
              <a:t>划分后的信息熵</a:t>
            </a:r>
            <a:endParaRPr lang="zh-CN" altLang="en-US" sz="2005">
              <a:solidFill>
                <a:srgbClr val="0000FF"/>
              </a:solidFill>
              <a:latin typeface="微软雅黑" panose="020B0503020204020204" charset="-122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0212" y="5514570"/>
            <a:ext cx="6141105" cy="1333698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85"/>
              </a:lnSpc>
              <a:tabLst>
                <a:tab pos="3975100" algn="l"/>
                <a:tab pos="4178300" algn="l"/>
              </a:tabLst>
              <a:defRPr/>
            </a:pPr>
            <a:r>
              <a:rPr lang="zh-CN" altLang="en-US">
                <a:solidFill>
                  <a:prstClr val="black"/>
                </a:solidFill>
              </a:rPr>
              <a:t>	</a:t>
            </a:r>
            <a:r>
              <a:rPr lang="zh-CN" altLang="en-US" sz="2005">
                <a:solidFill>
                  <a:srgbClr val="FF0000"/>
                </a:solidFill>
                <a:latin typeface="微软雅黑" panose="020B0503020204020204" charset="-122"/>
              </a:rPr>
              <a:t>第 </a:t>
            </a:r>
            <a:r>
              <a:rPr lang="en-US" altLang="zh-CN" sz="2005" i="1">
                <a:solidFill>
                  <a:srgbClr val="FF0000"/>
                </a:solidFill>
                <a:latin typeface="Palatino Linotype" panose="02040502050505030304"/>
              </a:rPr>
              <a:t>v </a:t>
            </a:r>
            <a:r>
              <a:rPr lang="zh-CN" altLang="en-US" sz="2005">
                <a:solidFill>
                  <a:srgbClr val="FF0000"/>
                </a:solidFill>
                <a:latin typeface="微软雅黑" panose="020B0503020204020204" charset="-122"/>
              </a:rPr>
              <a:t>个分支的权重</a:t>
            </a:r>
            <a:r>
              <a:rPr lang="en-US" altLang="zh-CN" sz="2005">
                <a:solidFill>
                  <a:srgbClr val="FF0000"/>
                </a:solidFill>
                <a:latin typeface="Times New Roman" panose="02020603050405020304"/>
              </a:rPr>
              <a:t>,</a:t>
            </a:r>
            <a:endParaRPr lang="en-US" altLang="zh-CN" sz="2005">
              <a:solidFill>
                <a:srgbClr val="FF0000"/>
              </a:solidFill>
              <a:latin typeface="Times New Roman" panose="02020603050405020304"/>
            </a:endParaRPr>
          </a:p>
          <a:p>
            <a:pPr>
              <a:lnSpc>
                <a:spcPts val="2210"/>
              </a:lnSpc>
              <a:tabLst>
                <a:tab pos="3975100" algn="l"/>
                <a:tab pos="4178300" algn="l"/>
              </a:tabLst>
              <a:defRPr/>
            </a:pPr>
            <a:r>
              <a:rPr lang="en-US" altLang="zh-CN" sz="2005">
                <a:solidFill>
                  <a:srgbClr val="FF0000"/>
                </a:solidFill>
                <a:latin typeface="Times New Roman" panose="02020603050405020304"/>
              </a:rPr>
              <a:t>		</a:t>
            </a:r>
            <a:r>
              <a:rPr lang="zh-CN" altLang="en-US" sz="2005">
                <a:solidFill>
                  <a:srgbClr val="FF0000"/>
                </a:solidFill>
                <a:latin typeface="微软雅黑" panose="020B0503020204020204" charset="-122"/>
              </a:rPr>
              <a:t>样本越多越重要</a:t>
            </a:r>
            <a:endParaRPr lang="zh-CN" altLang="en-US" sz="2005">
              <a:solidFill>
                <a:srgbClr val="FF0000"/>
              </a:solidFill>
              <a:latin typeface="微软雅黑" panose="020B0503020204020204" charset="-122"/>
            </a:endParaRPr>
          </a:p>
          <a:p>
            <a:pPr>
              <a:lnSpc>
                <a:spcPts val="1000"/>
              </a:lnSpc>
              <a:tabLst>
                <a:tab pos="3975100" algn="l"/>
                <a:tab pos="4178300" algn="l"/>
              </a:tabLst>
              <a:defRPr/>
            </a:pPr>
            <a:endParaRPr lang="zh-CN" altLang="en-US" sz="2005">
              <a:solidFill>
                <a:srgbClr val="FF0000"/>
              </a:solidFill>
              <a:latin typeface="微软雅黑" panose="020B0503020204020204" charset="-122"/>
            </a:endParaRPr>
          </a:p>
          <a:p>
            <a:pPr>
              <a:lnSpc>
                <a:spcPts val="1000"/>
              </a:lnSpc>
              <a:tabLst>
                <a:tab pos="3975100" algn="l"/>
                <a:tab pos="4178300" algn="l"/>
              </a:tabLst>
              <a:defRPr/>
            </a:pPr>
            <a:endParaRPr lang="zh-CN" altLang="en-US" sz="2005">
              <a:solidFill>
                <a:srgbClr val="FF0000"/>
              </a:solidFill>
              <a:latin typeface="微软雅黑" panose="020B0503020204020204" charset="-122"/>
            </a:endParaRPr>
          </a:p>
          <a:p>
            <a:pPr>
              <a:lnSpc>
                <a:spcPts val="1000"/>
              </a:lnSpc>
              <a:tabLst>
                <a:tab pos="3975100" algn="l"/>
                <a:tab pos="4178300" algn="l"/>
              </a:tabLst>
              <a:defRPr/>
            </a:pPr>
            <a:endParaRPr lang="zh-CN" altLang="en-US" sz="2005">
              <a:solidFill>
                <a:srgbClr val="FF0000"/>
              </a:solidFill>
              <a:latin typeface="微软雅黑" panose="020B0503020204020204" charset="-122"/>
            </a:endParaRPr>
          </a:p>
          <a:p>
            <a:pPr>
              <a:lnSpc>
                <a:spcPts val="2645"/>
              </a:lnSpc>
              <a:tabLst>
                <a:tab pos="3975100" algn="l"/>
                <a:tab pos="4178300" algn="l"/>
              </a:tabLst>
              <a:defRPr/>
            </a:pPr>
            <a:r>
              <a:rPr lang="en-US" altLang="zh-CN">
                <a:solidFill>
                  <a:srgbClr val="FF0000"/>
                </a:solidFill>
                <a:latin typeface="Times New Roman" panose="02020603050405020304"/>
              </a:rPr>
              <a:t>ID3</a:t>
            </a:r>
            <a:r>
              <a:rPr lang="zh-CN" altLang="en-US">
                <a:solidFill>
                  <a:srgbClr val="000000"/>
                </a:solidFill>
                <a:latin typeface="微软雅黑" panose="020B0503020204020204" charset="-122"/>
              </a:rPr>
              <a:t>算法中使用</a:t>
            </a:r>
            <a:endParaRPr lang="zh-CN" altLang="en-US">
              <a:solidFill>
                <a:srgbClr val="000000"/>
              </a:solidFill>
              <a:latin typeface="微软雅黑" panose="020B0503020204020204" charset="-122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commondata" val="eyJoZGlkIjoiZTNiODgwZDVjMDAzZGM2YTA2YTdlZGI5MjIwOTg3MzEifQ==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  <a:ln w="25400">
          <a:solidFill>
            <a:srgbClr val="FF0000"/>
          </a:solidFill>
        </a:ln>
      </a:spPr>
      <a:bodyPr wrap="square" rtlCol="0">
        <a:spAutoFit/>
      </a:bodyPr>
      <a:lstStyle>
        <a:defPPr>
          <a:defRPr smtClean="0"/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5253</Words>
  <Application>WPS 演示</Application>
  <PresentationFormat>全屏显示(4:3)</PresentationFormat>
  <Paragraphs>1147</Paragraphs>
  <Slides>54</Slides>
  <Notes>0</Notes>
  <HiddenSlides>2</HiddenSlides>
  <MMClips>0</MMClips>
  <ScaleCrop>false</ScaleCrop>
  <HeadingPairs>
    <vt:vector size="8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7</vt:i4>
      </vt:variant>
      <vt:variant>
        <vt:lpstr>幻灯片标题</vt:lpstr>
      </vt:variant>
      <vt:variant>
        <vt:i4>54</vt:i4>
      </vt:variant>
    </vt:vector>
  </HeadingPairs>
  <TitlesOfParts>
    <vt:vector size="73" baseType="lpstr">
      <vt:lpstr>Arial</vt:lpstr>
      <vt:lpstr>宋体</vt:lpstr>
      <vt:lpstr>Wingdings</vt:lpstr>
      <vt:lpstr>微软雅黑</vt:lpstr>
      <vt:lpstr>Times New Roman</vt:lpstr>
      <vt:lpstr>Wingdings</vt:lpstr>
      <vt:lpstr>Calibri</vt:lpstr>
      <vt:lpstr>Palatino Linotype</vt:lpstr>
      <vt:lpstr>Arial Unicode MS</vt:lpstr>
      <vt:lpstr>华文行楷</vt:lpstr>
      <vt:lpstr>Symbol</vt:lpstr>
      <vt:lpstr>Office 主题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LuMaoMao</dc:creator>
  <cp:lastModifiedBy>越儿</cp:lastModifiedBy>
  <cp:revision>19</cp:revision>
  <dcterms:created xsi:type="dcterms:W3CDTF">2017-09-13T08:32:00Z</dcterms:created>
  <dcterms:modified xsi:type="dcterms:W3CDTF">2024-04-22T12:23:04Z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36AB5E2631CA4FB68D30B57A67A330C1</vt:lpwstr>
  </property>
  <property fmtid="{D5CDD505-2E9C-101B-9397-08002B2CF9AE}" pid="3" name="KSOProductBuildVer">
    <vt:lpwstr>2052-12.1.0.16120</vt:lpwstr>
  </property>
</Properties>
</file>